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7" r:id="rId3"/>
    <p:sldId id="395" r:id="rId4"/>
    <p:sldId id="377" r:id="rId5"/>
    <p:sldId id="259" r:id="rId6"/>
    <p:sldId id="257" r:id="rId7"/>
    <p:sldId id="260" r:id="rId8"/>
    <p:sldId id="325" r:id="rId9"/>
    <p:sldId id="381" r:id="rId10"/>
    <p:sldId id="390" r:id="rId11"/>
    <p:sldId id="392" r:id="rId12"/>
    <p:sldId id="391" r:id="rId13"/>
    <p:sldId id="328" r:id="rId14"/>
    <p:sldId id="394" r:id="rId15"/>
    <p:sldId id="393" r:id="rId16"/>
    <p:sldId id="380" r:id="rId17"/>
    <p:sldId id="270" r:id="rId18"/>
    <p:sldId id="339" r:id="rId19"/>
    <p:sldId id="263" r:id="rId20"/>
    <p:sldId id="333" r:id="rId21"/>
    <p:sldId id="336" r:id="rId22"/>
    <p:sldId id="338" r:id="rId23"/>
    <p:sldId id="335" r:id="rId24"/>
    <p:sldId id="378" r:id="rId25"/>
    <p:sldId id="304" r:id="rId26"/>
    <p:sldId id="340" r:id="rId27"/>
    <p:sldId id="306" r:id="rId28"/>
    <p:sldId id="396" r:id="rId29"/>
    <p:sldId id="308" r:id="rId30"/>
    <p:sldId id="310" r:id="rId31"/>
    <p:sldId id="275" r:id="rId32"/>
    <p:sldId id="307" r:id="rId33"/>
    <p:sldId id="276" r:id="rId34"/>
    <p:sldId id="313" r:id="rId35"/>
    <p:sldId id="314" r:id="rId36"/>
    <p:sldId id="397" r:id="rId37"/>
    <p:sldId id="398" r:id="rId38"/>
    <p:sldId id="277" r:id="rId39"/>
    <p:sldId id="341" r:id="rId40"/>
    <p:sldId id="281" r:id="rId41"/>
    <p:sldId id="401" r:id="rId42"/>
    <p:sldId id="399" r:id="rId43"/>
    <p:sldId id="280" r:id="rId44"/>
    <p:sldId id="283" r:id="rId45"/>
    <p:sldId id="284" r:id="rId46"/>
    <p:sldId id="285" r:id="rId47"/>
    <p:sldId id="286" r:id="rId48"/>
    <p:sldId id="287" r:id="rId49"/>
    <p:sldId id="291" r:id="rId50"/>
    <p:sldId id="289" r:id="rId51"/>
    <p:sldId id="402" r:id="rId52"/>
    <p:sldId id="290" r:id="rId53"/>
    <p:sldId id="312" r:id="rId54"/>
    <p:sldId id="292" r:id="rId55"/>
    <p:sldId id="282" r:id="rId56"/>
    <p:sldId id="294" r:id="rId57"/>
    <p:sldId id="295" r:id="rId58"/>
    <p:sldId id="297" r:id="rId59"/>
    <p:sldId id="296" r:id="rId60"/>
    <p:sldId id="299" r:id="rId61"/>
    <p:sldId id="316" r:id="rId62"/>
    <p:sldId id="315" r:id="rId63"/>
    <p:sldId id="317" r:id="rId64"/>
    <p:sldId id="318" r:id="rId65"/>
    <p:sldId id="323" r:id="rId66"/>
    <p:sldId id="298" r:id="rId67"/>
    <p:sldId id="319" r:id="rId68"/>
    <p:sldId id="302" r:id="rId69"/>
    <p:sldId id="303" r:id="rId70"/>
    <p:sldId id="300" r:id="rId71"/>
    <p:sldId id="346" r:id="rId72"/>
    <p:sldId id="350" r:id="rId73"/>
    <p:sldId id="405" r:id="rId74"/>
    <p:sldId id="320" r:id="rId75"/>
    <p:sldId id="321" r:id="rId76"/>
    <p:sldId id="322" r:id="rId77"/>
    <p:sldId id="348" r:id="rId78"/>
    <p:sldId id="279" r:id="rId79"/>
    <p:sldId id="347" r:id="rId80"/>
    <p:sldId id="349" r:id="rId81"/>
    <p:sldId id="351" r:id="rId82"/>
    <p:sldId id="352" r:id="rId83"/>
    <p:sldId id="354" r:id="rId84"/>
    <p:sldId id="369" r:id="rId85"/>
    <p:sldId id="370" r:id="rId86"/>
    <p:sldId id="373" r:id="rId87"/>
    <p:sldId id="374" r:id="rId88"/>
    <p:sldId id="355" r:id="rId89"/>
    <p:sldId id="403" r:id="rId90"/>
    <p:sldId id="404" r:id="rId91"/>
    <p:sldId id="356" r:id="rId92"/>
    <p:sldId id="383" r:id="rId93"/>
    <p:sldId id="357" r:id="rId94"/>
    <p:sldId id="376" r:id="rId95"/>
    <p:sldId id="365" r:id="rId96"/>
    <p:sldId id="358" r:id="rId97"/>
    <p:sldId id="375" r:id="rId98"/>
    <p:sldId id="386" r:id="rId99"/>
    <p:sldId id="363" r:id="rId100"/>
    <p:sldId id="364" r:id="rId101"/>
    <p:sldId id="385" r:id="rId102"/>
    <p:sldId id="360" r:id="rId103"/>
    <p:sldId id="387" r:id="rId104"/>
    <p:sldId id="388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CCCCFF"/>
    <a:srgbClr val="69797D"/>
    <a:srgbClr val="FF6600"/>
    <a:srgbClr val="F6851B"/>
    <a:srgbClr val="00FFFF"/>
    <a:srgbClr val="C53C2B"/>
    <a:srgbClr val="7AE6FD"/>
    <a:srgbClr val="FF00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66"/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Computational Power</c:v>
                </c:pt>
              </c:strCache>
            </c:strRef>
          </c:tx>
          <c:dPt>
            <c:idx val="0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0B-4D91-9664-72CADF2C2CA6}"/>
              </c:ext>
            </c:extLst>
          </c:dPt>
          <c:dPt>
            <c:idx val="1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0B-4D91-9664-72CADF2C2CA6}"/>
              </c:ext>
            </c:extLst>
          </c:dPt>
          <c:dPt>
            <c:idx val="2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0B-4D91-9664-72CADF2C2CA6}"/>
              </c:ext>
            </c:extLst>
          </c:dPt>
          <c:dPt>
            <c:idx val="3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0B-4D91-9664-72CADF2C2CA6}"/>
              </c:ext>
            </c:extLst>
          </c:dPt>
          <c:dPt>
            <c:idx val="4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0B-4D91-9664-72CADF2C2CA6}"/>
              </c:ext>
            </c:extLst>
          </c:dPt>
          <c:cat>
            <c:strRef>
              <c:f>Sheet1!$A$2:$A$6</c:f>
              <c:strCache>
                <c:ptCount val="5"/>
                <c:pt idx="0">
                  <c:v>nyc97</c:v>
                </c:pt>
                <c:pt idx="1">
                  <c:v>gov89</c:v>
                </c:pt>
                <c:pt idx="2">
                  <c:v>ojs_t</c:v>
                </c:pt>
                <c:pt idx="3">
                  <c:v>5_rs</c:v>
                </c:pt>
                <c:pt idx="4">
                  <c:v>112_r9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D91-9664-72CADF2C2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66"/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Computational Power</c:v>
                </c:pt>
              </c:strCache>
            </c:strRef>
          </c:tx>
          <c:dPt>
            <c:idx val="0"/>
            <c:bubble3D val="0"/>
            <c:spPr>
              <a:solidFill>
                <a:srgbClr val="FF9966"/>
              </a:solidFill>
              <a:ln w="38100">
                <a:solidFill>
                  <a:srgbClr val="FF66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0B-4D91-9664-72CADF2C2CA6}"/>
              </c:ext>
            </c:extLst>
          </c:dPt>
          <c:dPt>
            <c:idx val="1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0B-4D91-9664-72CADF2C2CA6}"/>
              </c:ext>
            </c:extLst>
          </c:dPt>
          <c:dPt>
            <c:idx val="2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0B-4D91-9664-72CADF2C2CA6}"/>
              </c:ext>
            </c:extLst>
          </c:dPt>
          <c:dPt>
            <c:idx val="3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0B-4D91-9664-72CADF2C2CA6}"/>
              </c:ext>
            </c:extLst>
          </c:dPt>
          <c:dPt>
            <c:idx val="4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0B-4D91-9664-72CADF2C2CA6}"/>
              </c:ext>
            </c:extLst>
          </c:dPt>
          <c:cat>
            <c:strRef>
              <c:f>Sheet1!$A$2:$A$5</c:f>
              <c:strCache>
                <c:ptCount val="4"/>
                <c:pt idx="0">
                  <c:v>nyc97</c:v>
                </c:pt>
                <c:pt idx="1">
                  <c:v>gov89</c:v>
                </c:pt>
                <c:pt idx="2">
                  <c:v>5_rs</c:v>
                </c:pt>
                <c:pt idx="3">
                  <c:v>112_r9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30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D91-9664-72CADF2C2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7439-F16F-430B-BA6D-5D73F5EAC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8C2C7-BDE5-4EF8-9699-2D5AF0F7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B5D01-5FA6-4A81-BEBE-5F5DABA4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8963F-83DE-44AC-90B1-19024DBE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3F8A2-0780-47E9-98F1-563CC50C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0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DD53-238C-427C-9D67-81647BFD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FD027-9685-4175-B33C-E3E98B51D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05603-E02E-4DCD-96A5-524BCF04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FCB39-318B-4C2A-A127-B290D64C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7BDD-D495-471E-9A43-9DD7F093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0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221AA-98A6-4B79-9175-83358D050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7A2A2-7FF1-42C2-BDEE-170B9EFB5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6C56-A343-4148-9FF2-ACEBE326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A4C2-DE92-4711-8FDB-EEFF21D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DCD3A-8223-4A7C-A4D2-2459A37F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97CD-FDC7-43AB-943C-23F97DA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DC58E-500A-4BB4-A580-F20FE536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125D2-40BF-47F9-83DF-489003B2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02358-07A0-4403-B48D-7A685953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5E193-973A-4288-A2E8-89A804CE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C3DA-0AFB-42AF-8BD4-7EBA0E65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69A66-C0B3-4AE0-BF81-1D769ED97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A861-1111-40A9-A19D-08C80FAE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4DD7D-7A7B-43C3-9303-A2449741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8F3C8-49EC-40CE-BE5D-2FA3662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0E40-F3EA-44B7-A7ED-266BC7ED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9388-1D84-4E0F-B89C-67108CFBE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92394-27B6-4E4B-BBD2-42B4C64F5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1FE86-C35E-4BB2-B040-49D295AB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D29D9-2FA1-4D23-BC9B-EF0303BD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1200E-C595-42ED-9DAB-3668654E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2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E8DC-E1C0-4147-A58C-38C6FB69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7E709-D4CC-4B5E-A759-A482BCAF8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76C47-910A-4B35-A28F-7ADE60E30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5609C-B5BE-4357-9644-CBCBD0DB9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4E2E7-7E34-4E91-8405-88F7593DE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481E5-043A-4592-82F5-3D0B0A7B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90E9-7C14-4D06-A185-66803CAF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F76BC9-F069-4FA6-BCA7-41832484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FA0E-DB6B-41E0-8DA5-0D329991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96A47-181A-4732-9960-DCE9209B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066A8-BC92-4AAD-9C7F-852E3EF8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0B2A7-DA7B-4BF6-9407-71420D2C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3A772-5F55-4BC5-8580-35B61E0B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0A072-41B5-4C30-B0FD-F2DB0B3F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14CC1-444E-4C85-AD46-CF24A64A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7446-DA02-4D25-9DB8-016FED4F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E59DF-057A-4192-813C-43178F339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BE91F-B2F6-4E95-8C28-CB8C73DED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3A97-ED47-4785-A542-D3139417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24E53-5312-4048-A8D0-3FF06358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E9E96-B632-4682-A68D-9989FC57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D6BC-AC67-45A9-901F-9C99D35B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9AA7F-B75B-4943-A765-45C705C15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C23B0-7B36-4603-85A1-E5DB9F432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692D6-F6A5-41AC-B133-23FC3E63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6778-FC11-48F3-BDAF-C9A0F24C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ADEFD-9F4A-443D-9BB1-BBE4229F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0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26099-FE19-429D-A9EF-A7CF7115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B39AC-A445-4ABC-8F2A-47E95351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B0E34-5981-4A0C-AB35-3CE98B347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CB46-55C1-4181-B6A3-F93D47E9C45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B313B-94CB-4C54-8A68-0BA9E9B5E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DAB7C-71DE-48DE-9B7D-FDF333C45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0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3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5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svg"/><Relationship Id="rId7" Type="http://schemas.openxmlformats.org/officeDocument/2006/relationships/image" Target="../media/image5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3.svg"/><Relationship Id="rId7" Type="http://schemas.openxmlformats.org/officeDocument/2006/relationships/image" Target="../media/image58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7.svg"/><Relationship Id="rId5" Type="http://schemas.openxmlformats.org/officeDocument/2006/relationships/image" Target="../media/image44.svg"/><Relationship Id="rId10" Type="http://schemas.openxmlformats.org/officeDocument/2006/relationships/image" Target="../media/image66.png"/><Relationship Id="rId4" Type="http://schemas.openxmlformats.org/officeDocument/2006/relationships/image" Target="../media/image43.png"/><Relationship Id="rId9" Type="http://schemas.openxmlformats.org/officeDocument/2006/relationships/image" Target="../media/image6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3.svg"/><Relationship Id="rId7" Type="http://schemas.openxmlformats.org/officeDocument/2006/relationships/image" Target="../media/image4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6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7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4.svg"/><Relationship Id="rId7" Type="http://schemas.openxmlformats.org/officeDocument/2006/relationships/image" Target="../media/image7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0.svg"/><Relationship Id="rId3" Type="http://schemas.openxmlformats.org/officeDocument/2006/relationships/image" Target="../media/image44.svg"/><Relationship Id="rId7" Type="http://schemas.openxmlformats.org/officeDocument/2006/relationships/image" Target="../media/image75.svg"/><Relationship Id="rId12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46.svg"/><Relationship Id="rId5" Type="http://schemas.openxmlformats.org/officeDocument/2006/relationships/image" Target="../media/image71.svg"/><Relationship Id="rId10" Type="http://schemas.openxmlformats.org/officeDocument/2006/relationships/image" Target="../media/image45.png"/><Relationship Id="rId4" Type="http://schemas.openxmlformats.org/officeDocument/2006/relationships/image" Target="../media/image70.png"/><Relationship Id="rId9" Type="http://schemas.openxmlformats.org/officeDocument/2006/relationships/image" Target="../media/image7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svg"/><Relationship Id="rId7" Type="http://schemas.openxmlformats.org/officeDocument/2006/relationships/image" Target="../media/image5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6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svg"/><Relationship Id="rId3" Type="http://schemas.openxmlformats.org/officeDocument/2006/relationships/image" Target="../media/image44.svg"/><Relationship Id="rId7" Type="http://schemas.openxmlformats.org/officeDocument/2006/relationships/image" Target="../media/image54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60.sv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10" Type="http://schemas.openxmlformats.org/officeDocument/2006/relationships/image" Target="../media/image59.png"/><Relationship Id="rId4" Type="http://schemas.openxmlformats.org/officeDocument/2006/relationships/image" Target="../media/image74.png"/><Relationship Id="rId9" Type="http://schemas.openxmlformats.org/officeDocument/2006/relationships/image" Target="../media/image81.svg"/><Relationship Id="rId1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46.svg"/><Relationship Id="rId3" Type="http://schemas.openxmlformats.org/officeDocument/2006/relationships/image" Target="../media/image44.svg"/><Relationship Id="rId7" Type="http://schemas.openxmlformats.org/officeDocument/2006/relationships/image" Target="../media/image83.svg"/><Relationship Id="rId12" Type="http://schemas.openxmlformats.org/officeDocument/2006/relationships/image" Target="../media/image45.png"/><Relationship Id="rId17" Type="http://schemas.openxmlformats.org/officeDocument/2006/relationships/image" Target="../media/image89.svg"/><Relationship Id="rId2" Type="http://schemas.openxmlformats.org/officeDocument/2006/relationships/image" Target="../media/image43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75.svg"/><Relationship Id="rId15" Type="http://schemas.openxmlformats.org/officeDocument/2006/relationships/image" Target="../media/image60.svg"/><Relationship Id="rId10" Type="http://schemas.openxmlformats.org/officeDocument/2006/relationships/image" Target="../media/image86.png"/><Relationship Id="rId4" Type="http://schemas.openxmlformats.org/officeDocument/2006/relationships/image" Target="../media/image74.png"/><Relationship Id="rId9" Type="http://schemas.openxmlformats.org/officeDocument/2006/relationships/image" Target="../media/image85.svg"/><Relationship Id="rId1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44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91.svg"/><Relationship Id="rId5" Type="http://schemas.openxmlformats.org/officeDocument/2006/relationships/image" Target="../media/image75.svg"/><Relationship Id="rId15" Type="http://schemas.openxmlformats.org/officeDocument/2006/relationships/image" Target="../media/image93.svg"/><Relationship Id="rId10" Type="http://schemas.openxmlformats.org/officeDocument/2006/relationships/image" Target="../media/image90.png"/><Relationship Id="rId4" Type="http://schemas.openxmlformats.org/officeDocument/2006/relationships/image" Target="../media/image74.png"/><Relationship Id="rId9" Type="http://schemas.openxmlformats.org/officeDocument/2006/relationships/image" Target="../media/image85.svg"/><Relationship Id="rId1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44.svg"/><Relationship Id="rId7" Type="http://schemas.openxmlformats.org/officeDocument/2006/relationships/image" Target="../media/image9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7.bin"/><Relationship Id="rId5" Type="http://schemas.openxmlformats.org/officeDocument/2006/relationships/image" Target="../media/image102.png"/><Relationship Id="rId10" Type="http://schemas.microsoft.com/office/2007/relationships/hdphoto" Target="../media/hdphoto1.wdp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7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75.svg"/><Relationship Id="rId5" Type="http://schemas.openxmlformats.org/officeDocument/2006/relationships/image" Target="../media/image63.svg"/><Relationship Id="rId10" Type="http://schemas.openxmlformats.org/officeDocument/2006/relationships/image" Target="../media/image74.png"/><Relationship Id="rId4" Type="http://schemas.openxmlformats.org/officeDocument/2006/relationships/image" Target="../media/image62.png"/><Relationship Id="rId9" Type="http://schemas.openxmlformats.org/officeDocument/2006/relationships/image" Target="../media/image60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svg"/><Relationship Id="rId7" Type="http://schemas.openxmlformats.org/officeDocument/2006/relationships/image" Target="../media/image132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Relationship Id="rId9" Type="http://schemas.openxmlformats.org/officeDocument/2006/relationships/image" Target="../media/image134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80B3BCA9-DE1C-E5FB-61D9-36943AAB9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7396" y="-321004"/>
            <a:ext cx="10763250" cy="71790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39CB1-C699-4503-B4C8-E5B3D2FE0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513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Abadi" panose="020B0604020104020204" pitchFamily="34" charset="0"/>
              </a:rPr>
              <a:t>Crypto:</a:t>
            </a:r>
            <a:br>
              <a:rPr lang="en-US" sz="4800" dirty="0">
                <a:latin typeface="Abadi" panose="020B0604020104020204" pitchFamily="34" charset="0"/>
              </a:rPr>
            </a:br>
            <a:r>
              <a:rPr lang="en-US" sz="4800" dirty="0">
                <a:latin typeface="Abadi" panose="020B0604020104020204" pitchFamily="34" charset="0"/>
              </a:rPr>
              <a:t>from Julies </a:t>
            </a:r>
            <a:r>
              <a:rPr lang="en-US" sz="4800" dirty="0" err="1">
                <a:latin typeface="Abadi" panose="020B0604020104020204" pitchFamily="34" charset="0"/>
              </a:rPr>
              <a:t>Ceasar</a:t>
            </a:r>
            <a:r>
              <a:rPr lang="en-US" sz="4800" dirty="0">
                <a:latin typeface="Abadi" panose="020B0604020104020204" pitchFamily="34" charset="0"/>
              </a:rPr>
              <a:t> to Bored Apes</a:t>
            </a:r>
            <a:endParaRPr lang="en-US" sz="44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21509-BF40-4C08-9151-A94DD8A7F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308565"/>
            <a:ext cx="4023359" cy="1470727"/>
          </a:xfrm>
        </p:spPr>
        <p:txBody>
          <a:bodyPr>
            <a:normAutofit/>
          </a:bodyPr>
          <a:lstStyle/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Tamer </a:t>
            </a:r>
            <a:r>
              <a:rPr lang="en-US" dirty="0" err="1">
                <a:latin typeface="Abadi" panose="020B0604020104020204" pitchFamily="34" charset="0"/>
              </a:rPr>
              <a:t>elMorr</a:t>
            </a:r>
            <a:endParaRPr lang="en-US" dirty="0">
              <a:latin typeface="Abadi" panose="020B0604020104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69797D"/>
                </a:solidFill>
                <a:latin typeface="Abadi" panose="020B0604020104020204" pitchFamily="34" charset="0"/>
              </a:rPr>
              <a:t>Tech2Peace NFT Weekend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69797D"/>
                </a:solidFill>
                <a:latin typeface="Abadi" panose="020B0604020104020204" pitchFamily="34" charset="0"/>
              </a:rPr>
              <a:t>September 8,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767BE9-9CC2-4497-AC4F-CF3A09704F4B}"/>
              </a:ext>
            </a:extLst>
          </p:cNvPr>
          <p:cNvSpPr/>
          <p:nvPr/>
        </p:nvSpPr>
        <p:spPr>
          <a:xfrm>
            <a:off x="209550" y="421950"/>
            <a:ext cx="1695450" cy="60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6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itting at a table with computers&#10;&#10;Description automatically generated with low confidence">
            <a:extLst>
              <a:ext uri="{FF2B5EF4-FFF2-40B4-BE49-F238E27FC236}">
                <a16:creationId xmlns:a16="http://schemas.microsoft.com/office/drawing/2014/main" id="{5676AE3F-C76E-D79C-E7B9-75F2541E3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b="46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803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1AA0F-F59F-4EC7-AEEF-2A8C136C868F}"/>
              </a:ext>
            </a:extLst>
          </p:cNvPr>
          <p:cNvSpPr txBox="1"/>
          <p:nvPr/>
        </p:nvSpPr>
        <p:spPr>
          <a:xfrm>
            <a:off x="1492194" y="3459097"/>
            <a:ext cx="920761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Insert your address here: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bit.ly/3ejyASA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EA780A-D807-4612-B454-BB98791F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8609" y="1384657"/>
            <a:ext cx="1994782" cy="20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32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551837"/>
            <a:ext cx="920761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Open Remix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https://remix.ethereum.org</a:t>
            </a:r>
          </a:p>
        </p:txBody>
      </p:sp>
    </p:spTree>
    <p:extLst>
      <p:ext uri="{BB962C8B-B14F-4D97-AF65-F5344CB8AC3E}">
        <p14:creationId xmlns:p14="http://schemas.microsoft.com/office/powerpoint/2010/main" val="1958247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B1A45A-0E38-4727-864A-1234219D2131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90942-4EC4-4415-80E3-1F410613F93F}"/>
              </a:ext>
            </a:extLst>
          </p:cNvPr>
          <p:cNvSpPr txBox="1"/>
          <p:nvPr/>
        </p:nvSpPr>
        <p:spPr>
          <a:xfrm>
            <a:off x="838200" y="1193008"/>
            <a:ext cx="11149013" cy="2249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creator of the contract specifies the number of candidates </a:t>
            </a:r>
            <a:r>
              <a:rPr lang="en-US" sz="2400" i="1" dirty="0">
                <a:solidFill>
                  <a:schemeClr val="bg1"/>
                </a:solidFill>
                <a:latin typeface="Abadi" panose="020B0604020104020204" pitchFamily="34" charset="0"/>
              </a:rPr>
              <a:t>N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Candidates are 0, 1, …, </a:t>
            </a:r>
            <a:r>
              <a:rPr lang="en-US" sz="2400" i="1" dirty="0">
                <a:solidFill>
                  <a:schemeClr val="bg1"/>
                </a:solidFill>
                <a:latin typeface="Abadi" panose="020B0604020104020204" pitchFamily="34" charset="0"/>
              </a:rPr>
              <a:t>N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-1.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Any Ethereum user can vote at most once.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Anyone can read the identity of the winner at any point in time.</a:t>
            </a:r>
          </a:p>
        </p:txBody>
      </p:sp>
    </p:spTree>
    <p:extLst>
      <p:ext uri="{BB962C8B-B14F-4D97-AF65-F5344CB8AC3E}">
        <p14:creationId xmlns:p14="http://schemas.microsoft.com/office/powerpoint/2010/main" val="388682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B1A45A-0E38-4727-864A-1234219D2131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90942-4EC4-4415-80E3-1F410613F93F}"/>
              </a:ext>
            </a:extLst>
          </p:cNvPr>
          <p:cNvSpPr txBox="1"/>
          <p:nvPr/>
        </p:nvSpPr>
        <p:spPr>
          <a:xfrm>
            <a:off x="838200" y="1193008"/>
            <a:ext cx="11149013" cy="132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creator of the contract (i.e. the owner) may end the election at any time and declare a final winner.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Once the election is over, votes cannot be casted anymore.</a:t>
            </a:r>
          </a:p>
        </p:txBody>
      </p:sp>
    </p:spTree>
    <p:extLst>
      <p:ext uri="{BB962C8B-B14F-4D97-AF65-F5344CB8AC3E}">
        <p14:creationId xmlns:p14="http://schemas.microsoft.com/office/powerpoint/2010/main" val="36042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B1A45A-0E38-4727-864A-1234219D2131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 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B90942-4EC4-4415-80E3-1F410613F93F}"/>
                  </a:ext>
                </a:extLst>
              </p:cNvPr>
              <p:cNvSpPr txBox="1"/>
              <p:nvPr/>
            </p:nvSpPr>
            <p:spPr>
              <a:xfrm>
                <a:off x="838200" y="1193008"/>
                <a:ext cx="11149013" cy="1695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To vote, a voter must transfer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 Wei </a:t>
                </a:r>
                <a:r>
                  <a:rPr lang="en-US" sz="2400" dirty="0">
                    <a:solidFill>
                      <a:schemeClr val="bg2">
                        <a:lumMod val="90000"/>
                      </a:schemeClr>
                    </a:solidFill>
                    <a:latin typeface="Abadi" panose="020B0604020104020204" pitchFamily="34" charset="0"/>
                  </a:rPr>
                  <a:t>(=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0.000001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90000"/>
                      </a:schemeClr>
                    </a:solidFill>
                    <a:latin typeface="Abadi" panose="020B0604020104020204" pitchFamily="34" charset="0"/>
                  </a:rPr>
                  <a:t> Ether)</a:t>
                </a:r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 to contract.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When the winner is declared, the total amount is transferred to the winner.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The addresses of the candidates are specified by the creator of the contract.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B90942-4EC4-4415-80E3-1F410613F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008"/>
                <a:ext cx="11149013" cy="1695977"/>
              </a:xfrm>
              <a:prstGeom prst="rect">
                <a:avLst/>
              </a:prstGeom>
              <a:blipFill>
                <a:blip r:embed="rId2"/>
                <a:stretch>
                  <a:fillRect l="-766" b="-7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4E452-F73C-48CB-9A26-8C69E9347D4A}"/>
              </a:ext>
            </a:extLst>
          </p:cNvPr>
          <p:cNvSpPr txBox="1">
            <a:spLocks/>
          </p:cNvSpPr>
          <p:nvPr/>
        </p:nvSpPr>
        <p:spPr>
          <a:xfrm>
            <a:off x="838200" y="1443303"/>
            <a:ext cx="10515600" cy="1504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Can we build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stronger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trusted communication channels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in an </a:t>
            </a:r>
            <a:r>
              <a:rPr lang="en-US" dirty="0">
                <a:solidFill>
                  <a:srgbClr val="FF6600"/>
                </a:solidFill>
                <a:latin typeface="Abadi" panose="020B0604020104020204" pitchFamily="34" charset="0"/>
              </a:rPr>
              <a:t>untrusted digital world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2CE82-61F0-463C-B40B-3BC13FA98F52}"/>
              </a:ext>
            </a:extLst>
          </p:cNvPr>
          <p:cNvSpPr txBox="1"/>
          <p:nvPr/>
        </p:nvSpPr>
        <p:spPr>
          <a:xfrm>
            <a:off x="899615" y="980957"/>
            <a:ext cx="6322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Cryptography, since ancient times: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52C31E-3802-47CB-88D7-E58EAFDCD5DD}"/>
              </a:ext>
            </a:extLst>
          </p:cNvPr>
          <p:cNvGrpSpPr/>
          <p:nvPr/>
        </p:nvGrpSpPr>
        <p:grpSpPr>
          <a:xfrm>
            <a:off x="5843871" y="4349159"/>
            <a:ext cx="4407408" cy="931460"/>
            <a:chOff x="5775846" y="3483343"/>
            <a:chExt cx="4407408" cy="931460"/>
          </a:xfrm>
        </p:grpSpPr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731B4D7F-B18F-4585-B745-FB686E862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75846" y="3500403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Female Profile with solid fill">
              <a:extLst>
                <a:ext uri="{FF2B5EF4-FFF2-40B4-BE49-F238E27FC236}">
                  <a16:creationId xmlns:a16="http://schemas.microsoft.com/office/drawing/2014/main" id="{7C9B081E-FCE7-4EEF-9884-F8D33B14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8854" y="3483343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253F79-ABE1-4D58-A381-F2644ABC9E16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6690246" y="3940543"/>
              <a:ext cx="2578608" cy="17060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Devil face with solid fill with solid fill">
              <a:extLst>
                <a:ext uri="{FF2B5EF4-FFF2-40B4-BE49-F238E27FC236}">
                  <a16:creationId xmlns:a16="http://schemas.microsoft.com/office/drawing/2014/main" id="{C141F941-FE8E-41E9-9D88-8B036866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0280" y="3600811"/>
              <a:ext cx="618540" cy="618540"/>
            </a:xfrm>
            <a:prstGeom prst="rect">
              <a:avLst/>
            </a:prstGeom>
          </p:spPr>
        </p:pic>
      </p:grp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5B155CFA-32DA-C351-3C08-03C7DAB3B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3239" y="4962643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467B6A8A-1D77-C584-F24C-AC521564D1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6654" y="4366219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54A86BA3-6313-FFDD-9F23-A4334847D3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1279" y="4386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837ACB2-3C81-D681-3BE8-9DF8887B2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r="25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4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3A069A-FB80-40D8-BE72-4F91B471C808}"/>
              </a:ext>
            </a:extLst>
          </p:cNvPr>
          <p:cNvSpPr txBox="1">
            <a:spLocks/>
          </p:cNvSpPr>
          <p:nvPr/>
        </p:nvSpPr>
        <p:spPr>
          <a:xfrm>
            <a:off x="846160" y="365126"/>
            <a:ext cx="10507639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RSA Cipher*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badi" panose="020B0604020104020204" pitchFamily="34" charset="0"/>
              </a:rPr>
              <a:t>(1977)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DD89DF-6874-4017-8A2E-93850B5B79D1}"/>
              </a:ext>
            </a:extLst>
          </p:cNvPr>
          <p:cNvGrpSpPr/>
          <p:nvPr/>
        </p:nvGrpSpPr>
        <p:grpSpPr>
          <a:xfrm>
            <a:off x="4023542" y="5366346"/>
            <a:ext cx="4144916" cy="1210827"/>
            <a:chOff x="6170213" y="3901862"/>
            <a:chExt cx="4144916" cy="121082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5B9331F-FCB5-4DF5-B59B-8FDF753B724B}"/>
                </a:ext>
              </a:extLst>
            </p:cNvPr>
            <p:cNvGrpSpPr/>
            <p:nvPr/>
          </p:nvGrpSpPr>
          <p:grpSpPr>
            <a:xfrm>
              <a:off x="6170213" y="3901862"/>
              <a:ext cx="4144916" cy="1210827"/>
              <a:chOff x="6337499" y="1073427"/>
              <a:chExt cx="4144916" cy="7694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19DB2B77-FDD5-48AC-BC62-7A23A4C105FC}"/>
                      </a:ext>
                    </a:extLst>
                  </p:cNvPr>
                  <p:cNvSpPr txBox="1"/>
                  <p:nvPr/>
                </p:nvSpPr>
                <p:spPr>
                  <a:xfrm>
                    <a:off x="7517935" y="1134567"/>
                    <a:ext cx="1858617" cy="2347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FF6600"/>
                        </a:solidFill>
                        <a:latin typeface="Abadi" panose="020B0604020104020204" pitchFamily="34" charset="0"/>
                      </a:rPr>
                      <a:t>the solution </a:t>
                    </a:r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a14:m>
                    <a:endParaRPr lang="en-US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19DB2B77-FDD5-48AC-BC62-7A23A4C105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7935" y="1134567"/>
                    <a:ext cx="1858617" cy="2347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8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080B78A-F9B2-4D03-9AE2-164E914798CE}"/>
                  </a:ext>
                </a:extLst>
              </p:cNvPr>
              <p:cNvSpPr/>
              <p:nvPr/>
            </p:nvSpPr>
            <p:spPr>
              <a:xfrm>
                <a:off x="6337499" y="1073427"/>
                <a:ext cx="4144916" cy="769474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C0A889-E885-4962-87A2-2102F978219D}"/>
                </a:ext>
              </a:extLst>
            </p:cNvPr>
            <p:cNvGrpSpPr/>
            <p:nvPr/>
          </p:nvGrpSpPr>
          <p:grpSpPr>
            <a:xfrm>
              <a:off x="6244784" y="4463611"/>
              <a:ext cx="4070345" cy="477873"/>
              <a:chOff x="2086499" y="5376868"/>
              <a:chExt cx="4070345" cy="47787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004B491C-3CC4-4925-9544-A411F0BA8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99" y="5376868"/>
                <a:ext cx="4070345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badi" panose="020B0604020104020204" pitchFamily="34" charset="0"/>
                  </a:rPr>
                  <a:t>37975227936943673922808872755445627854565536638199 </a:t>
                </a:r>
              </a:p>
            </p:txBody>
          </p:sp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7AED1065-C7D0-4967-9402-EB1D73BD2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99" y="5608520"/>
                <a:ext cx="4070345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badi" panose="020B0604020104020204" pitchFamily="34" charset="0"/>
                  </a:rPr>
                  <a:t>40094690950920881030683735292761468389214899724061 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C1119-B701-4A9B-9660-2F9094876245}"/>
              </a:ext>
            </a:extLst>
          </p:cNvPr>
          <p:cNvGrpSpPr/>
          <p:nvPr/>
        </p:nvGrpSpPr>
        <p:grpSpPr>
          <a:xfrm>
            <a:off x="2105418" y="3957951"/>
            <a:ext cx="7981162" cy="1126180"/>
            <a:chOff x="3967701" y="1575751"/>
            <a:chExt cx="7981162" cy="112618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ACB086C-9E42-4ABD-9818-F67232D3D9FA}"/>
                </a:ext>
              </a:extLst>
            </p:cNvPr>
            <p:cNvGrpSpPr/>
            <p:nvPr/>
          </p:nvGrpSpPr>
          <p:grpSpPr>
            <a:xfrm>
              <a:off x="3967701" y="1575751"/>
              <a:ext cx="7981162" cy="1126180"/>
              <a:chOff x="4153231" y="1073426"/>
              <a:chExt cx="7981162" cy="11261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57758EC-BBCD-4DC9-AE14-11C429AF778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4503" y="1183886"/>
                    <a:ext cx="185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0FF99"/>
                        </a:solidFill>
                        <a:latin typeface="Abadi" panose="020B0604020104020204" pitchFamily="34" charset="0"/>
                      </a:rPr>
                      <a:t>the puzzle </a:t>
                    </a:r>
                    <a14:m>
                      <m:oMath xmlns:m="http://schemas.openxmlformats.org/officeDocument/2006/math">
                        <m:r>
                          <a:rPr lang="en-US" sz="1800" b="1" i="1" dirty="0" smtClean="0">
                            <a:solidFill>
                              <a:srgbClr val="00FF99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800" b="1" i="1" dirty="0" smtClean="0">
                            <a:solidFill>
                              <a:srgbClr val="00FF99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 dirty="0" err="1">
                            <a:solidFill>
                              <a:srgbClr val="00FF9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a14:m>
                    <a:r>
                      <a:rPr lang="en-US" sz="1800" dirty="0">
                        <a:solidFill>
                          <a:srgbClr val="00FF99"/>
                        </a:solidFill>
                        <a:latin typeface="Abadi" panose="020B0604020104020204" pitchFamily="34" charset="0"/>
                      </a:rPr>
                      <a:t> 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57758EC-BBCD-4DC9-AE14-11C429AF7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4503" y="1183886"/>
                    <a:ext cx="185861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4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49D7DD8-B123-44DD-B242-573DE5ADEE34}"/>
                  </a:ext>
                </a:extLst>
              </p:cNvPr>
              <p:cNvSpPr/>
              <p:nvPr/>
            </p:nvSpPr>
            <p:spPr>
              <a:xfrm>
                <a:off x="4153231" y="1073426"/>
                <a:ext cx="7981162" cy="112618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33AA045D-9D75-4C87-96D1-F5C9A7C97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311" y="2166002"/>
              <a:ext cx="791755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badi" panose="020B0604020104020204" pitchFamily="34" charset="0"/>
                </a:rPr>
                <a:t>1522605027922533360535618378132637429718068114961380688657908494580122963258952897654000350692006139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CB15BB-0E67-4917-87D0-0A53D9D19E90}"/>
              </a:ext>
            </a:extLst>
          </p:cNvPr>
          <p:cNvGrpSpPr/>
          <p:nvPr/>
        </p:nvGrpSpPr>
        <p:grpSpPr>
          <a:xfrm>
            <a:off x="3344185" y="1343964"/>
            <a:ext cx="5503628" cy="1950761"/>
            <a:chOff x="3344185" y="1343964"/>
            <a:chExt cx="5503628" cy="195076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31E71F-4CB1-4913-93FC-23E4E530ADA0}"/>
                </a:ext>
              </a:extLst>
            </p:cNvPr>
            <p:cNvSpPr/>
            <p:nvPr/>
          </p:nvSpPr>
          <p:spPr>
            <a:xfrm>
              <a:off x="3344185" y="1343964"/>
              <a:ext cx="5503628" cy="195076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48D891-AD49-4C51-B346-61E72C69CB7D}"/>
                </a:ext>
              </a:extLst>
            </p:cNvPr>
            <p:cNvCxnSpPr>
              <a:cxnSpLocks/>
            </p:cNvCxnSpPr>
            <p:nvPr/>
          </p:nvCxnSpPr>
          <p:spPr>
            <a:xfrm>
              <a:off x="5568695" y="2346744"/>
              <a:ext cx="1162743" cy="0"/>
            </a:xfrm>
            <a:prstGeom prst="straightConnector1">
              <a:avLst/>
            </a:prstGeom>
            <a:ln w="28575">
              <a:solidFill>
                <a:srgbClr val="CCCC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21E8C1-45DC-4F3C-8E1C-1DFBB4620ADB}"/>
                </a:ext>
              </a:extLst>
            </p:cNvPr>
            <p:cNvSpPr txBox="1"/>
            <p:nvPr/>
          </p:nvSpPr>
          <p:spPr>
            <a:xfrm>
              <a:off x="3626539" y="1712757"/>
              <a:ext cx="16601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two primes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E2FE670-0D47-4E50-BAD4-DE1E26980A2D}"/>
                    </a:ext>
                  </a:extLst>
                </p:cNvPr>
                <p:cNvSpPr txBox="1"/>
                <p:nvPr/>
              </p:nvSpPr>
              <p:spPr>
                <a:xfrm>
                  <a:off x="3626539" y="1939285"/>
                  <a:ext cx="166016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3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E2FE670-0D47-4E50-BAD4-DE1E26980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539" y="1939285"/>
                  <a:ext cx="1660166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04510B-F2A8-452B-94A0-4446E5160A45}"/>
                    </a:ext>
                  </a:extLst>
                </p:cNvPr>
                <p:cNvSpPr txBox="1"/>
                <p:nvPr/>
              </p:nvSpPr>
              <p:spPr>
                <a:xfrm>
                  <a:off x="7058795" y="1952963"/>
                  <a:ext cx="166016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3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1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04510B-F2A8-452B-94A0-4446E5160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8795" y="1952963"/>
                  <a:ext cx="1660166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554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sitting around a table with computers&#10;&#10;Description automatically generated with medium confidence">
            <a:extLst>
              <a:ext uri="{FF2B5EF4-FFF2-40B4-BE49-F238E27FC236}">
                <a16:creationId xmlns:a16="http://schemas.microsoft.com/office/drawing/2014/main" id="{74DCC6E6-62AD-60E3-BE92-8BBAEEC35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" b="149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1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arge group of people sitting at tables&#10;&#10;Description automatically generated with low confidence">
            <a:extLst>
              <a:ext uri="{FF2B5EF4-FFF2-40B4-BE49-F238E27FC236}">
                <a16:creationId xmlns:a16="http://schemas.microsoft.com/office/drawing/2014/main" id="{A7645F2D-2CA3-2EA2-0BE4-F6B56D3C7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3" b="76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17130-7E69-4A1B-BA01-441A2B3DEA21}"/>
              </a:ext>
            </a:extLst>
          </p:cNvPr>
          <p:cNvSpPr txBox="1"/>
          <p:nvPr/>
        </p:nvSpPr>
        <p:spPr>
          <a:xfrm>
            <a:off x="899615" y="5285441"/>
            <a:ext cx="9752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Build </a:t>
            </a:r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new trust systems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based on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mathematical puzzles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Trust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that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the puzzle is hard to solve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E4E452-F73C-48CB-9A26-8C69E9347D4A}"/>
              </a:ext>
            </a:extLst>
          </p:cNvPr>
          <p:cNvSpPr txBox="1">
            <a:spLocks/>
          </p:cNvSpPr>
          <p:nvPr/>
        </p:nvSpPr>
        <p:spPr>
          <a:xfrm>
            <a:off x="838200" y="1443303"/>
            <a:ext cx="10515600" cy="1504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Can we build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trust systems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 an</a:t>
            </a:r>
          </a:p>
          <a:p>
            <a:r>
              <a:rPr lang="en-US" dirty="0">
                <a:solidFill>
                  <a:srgbClr val="FF6600"/>
                </a:solidFill>
                <a:latin typeface="Abadi" panose="020B0604020104020204" pitchFamily="34" charset="0"/>
              </a:rPr>
              <a:t>untrusted environment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2CE82-61F0-463C-B40B-3BC13FA98F52}"/>
              </a:ext>
            </a:extLst>
          </p:cNvPr>
          <p:cNvSpPr txBox="1"/>
          <p:nvPr/>
        </p:nvSpPr>
        <p:spPr>
          <a:xfrm>
            <a:off x="899615" y="980957"/>
            <a:ext cx="6322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Cryptography, nowadays: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231EA1-DA0F-4678-8458-BB29955B1A3A}"/>
              </a:ext>
            </a:extLst>
          </p:cNvPr>
          <p:cNvGrpSpPr/>
          <p:nvPr/>
        </p:nvGrpSpPr>
        <p:grpSpPr>
          <a:xfrm>
            <a:off x="7337378" y="2479290"/>
            <a:ext cx="2566916" cy="2566916"/>
            <a:chOff x="2751730" y="2786365"/>
            <a:chExt cx="2566916" cy="2566916"/>
          </a:xfrm>
        </p:grpSpPr>
        <p:pic>
          <p:nvPicPr>
            <p:cNvPr id="11" name="Graphic 10" descr="Connections with solid fill">
              <a:extLst>
                <a:ext uri="{FF2B5EF4-FFF2-40B4-BE49-F238E27FC236}">
                  <a16:creationId xmlns:a16="http://schemas.microsoft.com/office/drawing/2014/main" id="{3BCCBEE6-EF47-4C99-9750-954558F4A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51730" y="2786365"/>
              <a:ext cx="2566916" cy="2566916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EF568A-C05A-4B64-83A6-7B0DE442B1A4}"/>
                </a:ext>
              </a:extLst>
            </p:cNvPr>
            <p:cNvGrpSpPr/>
            <p:nvPr/>
          </p:nvGrpSpPr>
          <p:grpSpPr>
            <a:xfrm>
              <a:off x="3635377" y="2954744"/>
              <a:ext cx="618540" cy="618540"/>
              <a:chOff x="926296" y="3350237"/>
              <a:chExt cx="618540" cy="61854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0DAFE7F-EEAC-46ED-8F30-024B71F45DED}"/>
                  </a:ext>
                </a:extLst>
              </p:cNvPr>
              <p:cNvSpPr/>
              <p:nvPr/>
            </p:nvSpPr>
            <p:spPr>
              <a:xfrm>
                <a:off x="980738" y="3402307"/>
                <a:ext cx="496008" cy="496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Devil face with solid fill with solid fill">
                <a:extLst>
                  <a:ext uri="{FF2B5EF4-FFF2-40B4-BE49-F238E27FC236}">
                    <a16:creationId xmlns:a16="http://schemas.microsoft.com/office/drawing/2014/main" id="{8E70F39E-AE3B-4875-AFFB-34215742E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6296" y="3350237"/>
                <a:ext cx="618540" cy="61854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3E8FB2-5924-4C79-AC0E-4B60A2EF9527}"/>
                </a:ext>
              </a:extLst>
            </p:cNvPr>
            <p:cNvGrpSpPr/>
            <p:nvPr/>
          </p:nvGrpSpPr>
          <p:grpSpPr>
            <a:xfrm>
              <a:off x="3084927" y="4568487"/>
              <a:ext cx="618540" cy="609385"/>
              <a:chOff x="919472" y="3357267"/>
              <a:chExt cx="618540" cy="61854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8B8B2F-C900-4FFC-8240-434AAF4CD4B7}"/>
                  </a:ext>
                </a:extLst>
              </p:cNvPr>
              <p:cNvSpPr/>
              <p:nvPr/>
            </p:nvSpPr>
            <p:spPr>
              <a:xfrm>
                <a:off x="980738" y="3402307"/>
                <a:ext cx="496008" cy="496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Devil face with solid fill with solid fill">
                <a:extLst>
                  <a:ext uri="{FF2B5EF4-FFF2-40B4-BE49-F238E27FC236}">
                    <a16:creationId xmlns:a16="http://schemas.microsoft.com/office/drawing/2014/main" id="{04599F2B-EDD7-4B8D-A70F-76263AA2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9472" y="3357267"/>
                <a:ext cx="618540" cy="6185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904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F5E38-E791-4CCE-858E-CA9818D78EE8}"/>
              </a:ext>
            </a:extLst>
          </p:cNvPr>
          <p:cNvSpPr txBox="1"/>
          <p:nvPr/>
        </p:nvSpPr>
        <p:spPr>
          <a:xfrm>
            <a:off x="8170069" y="2045570"/>
            <a:ext cx="3590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CFF33"/>
                </a:solidFill>
                <a:latin typeface="Abadi" panose="020B0604020104020204" pitchFamily="34" charset="0"/>
              </a:rPr>
              <a:t>Digital Signatures</a:t>
            </a:r>
            <a:endParaRPr lang="en-US" sz="2800" dirty="0">
              <a:solidFill>
                <a:srgbClr val="CCFF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E64C2-2B2F-4A04-96D9-C0FD60CC282C}"/>
              </a:ext>
            </a:extLst>
          </p:cNvPr>
          <p:cNvSpPr txBox="1"/>
          <p:nvPr/>
        </p:nvSpPr>
        <p:spPr>
          <a:xfrm>
            <a:off x="6043613" y="3941812"/>
            <a:ext cx="3590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CCCFF"/>
                </a:solidFill>
                <a:latin typeface="Abadi" panose="020B0604020104020204" pitchFamily="34" charset="0"/>
              </a:rPr>
              <a:t>Key Exchange</a:t>
            </a:r>
            <a:endParaRPr lang="en-US" sz="2800" dirty="0">
              <a:solidFill>
                <a:srgbClr val="CCCC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AE62C-B5D8-4061-809B-91ABB0F18307}"/>
              </a:ext>
            </a:extLst>
          </p:cNvPr>
          <p:cNvSpPr txBox="1"/>
          <p:nvPr/>
        </p:nvSpPr>
        <p:spPr>
          <a:xfrm>
            <a:off x="7124701" y="4812430"/>
            <a:ext cx="3924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Zero-Knowledge Proofs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70B34-E52C-4FF6-9C51-9B3F926428B7}"/>
              </a:ext>
            </a:extLst>
          </p:cNvPr>
          <p:cNvSpPr txBox="1"/>
          <p:nvPr/>
        </p:nvSpPr>
        <p:spPr>
          <a:xfrm>
            <a:off x="735804" y="1522350"/>
            <a:ext cx="3924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FF99"/>
                </a:solidFill>
                <a:latin typeface="Abadi" panose="020B0604020104020204" pitchFamily="34" charset="0"/>
              </a:rPr>
              <a:t>Secure Computation</a:t>
            </a:r>
            <a:endParaRPr lang="en-US" sz="2800" dirty="0">
              <a:solidFill>
                <a:srgbClr val="FFFF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3AFDB-6A04-469E-8937-F60C89B8E9B7}"/>
              </a:ext>
            </a:extLst>
          </p:cNvPr>
          <p:cNvSpPr txBox="1"/>
          <p:nvPr/>
        </p:nvSpPr>
        <p:spPr>
          <a:xfrm>
            <a:off x="428622" y="4825073"/>
            <a:ext cx="3924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366FF"/>
                </a:solidFill>
                <a:latin typeface="Abadi" panose="020B0604020104020204" pitchFamily="34" charset="0"/>
              </a:rPr>
              <a:t>Differential Privacy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4B618-4926-4352-B518-4D1CE0E540DA}"/>
              </a:ext>
            </a:extLst>
          </p:cNvPr>
          <p:cNvSpPr txBox="1"/>
          <p:nvPr/>
        </p:nvSpPr>
        <p:spPr>
          <a:xfrm>
            <a:off x="2962274" y="5884155"/>
            <a:ext cx="4876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C9900"/>
                </a:solidFill>
                <a:latin typeface="Abadi" panose="020B0604020104020204" pitchFamily="34" charset="0"/>
              </a:rPr>
              <a:t>Private Information Retrieval</a:t>
            </a:r>
            <a:endParaRPr lang="en-US" sz="2800" dirty="0">
              <a:solidFill>
                <a:srgbClr val="CC99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D3CF4-D24E-449A-9C6B-D2D14A0247D7}"/>
              </a:ext>
            </a:extLst>
          </p:cNvPr>
          <p:cNvSpPr txBox="1"/>
          <p:nvPr/>
        </p:nvSpPr>
        <p:spPr>
          <a:xfrm>
            <a:off x="1857375" y="420506"/>
            <a:ext cx="4110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FF99"/>
                </a:solidFill>
                <a:latin typeface="Abadi" panose="020B0604020104020204" pitchFamily="34" charset="0"/>
              </a:rPr>
              <a:t>Homomorphic Encryption</a:t>
            </a:r>
            <a:endParaRPr lang="en-US" sz="2800" dirty="0">
              <a:solidFill>
                <a:srgbClr val="00FF9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EAE26-72C4-41AF-A649-545C4D5708AE}"/>
              </a:ext>
            </a:extLst>
          </p:cNvPr>
          <p:cNvSpPr txBox="1"/>
          <p:nvPr/>
        </p:nvSpPr>
        <p:spPr>
          <a:xfrm>
            <a:off x="5824535" y="1287452"/>
            <a:ext cx="20145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66FF"/>
                </a:solidFill>
                <a:latin typeface="Abadi" panose="020B0604020104020204" pitchFamily="34" charset="0"/>
              </a:rPr>
              <a:t>Delegation</a:t>
            </a:r>
            <a:endParaRPr lang="en-US" sz="2800" dirty="0">
              <a:solidFill>
                <a:srgbClr val="FF66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6A131-2AF7-4C0E-B45D-0676239C2FC2}"/>
              </a:ext>
            </a:extLst>
          </p:cNvPr>
          <p:cNvSpPr txBox="1"/>
          <p:nvPr/>
        </p:nvSpPr>
        <p:spPr>
          <a:xfrm>
            <a:off x="2226468" y="2914434"/>
            <a:ext cx="7739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badi" panose="020B0604020104020204" pitchFamily="34" charset="0"/>
              </a:rPr>
              <a:t>Modern Cryptography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4C8AE-7199-4A47-89F7-01DB1DD86F96}"/>
              </a:ext>
            </a:extLst>
          </p:cNvPr>
          <p:cNvSpPr txBox="1"/>
          <p:nvPr/>
        </p:nvSpPr>
        <p:spPr>
          <a:xfrm>
            <a:off x="3898104" y="5156156"/>
            <a:ext cx="3590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C00CC"/>
                </a:solidFill>
                <a:latin typeface="Abadi" panose="020B0604020104020204" pitchFamily="34" charset="0"/>
              </a:rPr>
              <a:t>Oblivious RAM</a:t>
            </a:r>
            <a:endParaRPr lang="en-US" sz="2800" dirty="0">
              <a:solidFill>
                <a:srgbClr val="CC00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7690F-B175-47E1-9EF7-153144A5EA49}"/>
              </a:ext>
            </a:extLst>
          </p:cNvPr>
          <p:cNvSpPr txBox="1"/>
          <p:nvPr/>
        </p:nvSpPr>
        <p:spPr>
          <a:xfrm>
            <a:off x="1366837" y="3956291"/>
            <a:ext cx="4033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66FF66"/>
                </a:solidFill>
                <a:latin typeface="Abadi" panose="020B0604020104020204" pitchFamily="34" charset="0"/>
              </a:rPr>
              <a:t>Cryptographic Hashing</a:t>
            </a:r>
            <a:endParaRPr lang="en-US" sz="2800" dirty="0">
              <a:solidFill>
                <a:srgbClr val="66FF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BF7E2-22A2-4621-B080-497E002F4C20}"/>
              </a:ext>
            </a:extLst>
          </p:cNvPr>
          <p:cNvSpPr txBox="1"/>
          <p:nvPr/>
        </p:nvSpPr>
        <p:spPr>
          <a:xfrm>
            <a:off x="7489030" y="591410"/>
            <a:ext cx="4033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CCFF"/>
                </a:solidFill>
                <a:latin typeface="Abadi" panose="020B0604020104020204" pitchFamily="34" charset="0"/>
              </a:rPr>
              <a:t>Program Obfuscation</a:t>
            </a:r>
            <a:endParaRPr lang="en-US" sz="2800" dirty="0">
              <a:solidFill>
                <a:srgbClr val="00CC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2FCEB-D3C9-4C05-939D-0025EB3EEDCA}"/>
              </a:ext>
            </a:extLst>
          </p:cNvPr>
          <p:cNvSpPr txBox="1"/>
          <p:nvPr/>
        </p:nvSpPr>
        <p:spPr>
          <a:xfrm>
            <a:off x="3007537" y="2225673"/>
            <a:ext cx="2393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  <a:latin typeface="Abadi" panose="020B0604020104020204" pitchFamily="34" charset="0"/>
              </a:rPr>
              <a:t>Encryption</a:t>
            </a:r>
            <a:endParaRPr lang="en-US" sz="2800" dirty="0">
              <a:solidFill>
                <a:srgbClr val="FF66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8344A-4AE9-4917-96D1-99EC7996A331}"/>
              </a:ext>
            </a:extLst>
          </p:cNvPr>
          <p:cNvSpPr txBox="1"/>
          <p:nvPr/>
        </p:nvSpPr>
        <p:spPr>
          <a:xfrm>
            <a:off x="7931942" y="5587290"/>
            <a:ext cx="3590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Watermarking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3015C-B026-41E3-9EB6-1881F2D9040B}"/>
              </a:ext>
            </a:extLst>
          </p:cNvPr>
          <p:cNvSpPr txBox="1"/>
          <p:nvPr/>
        </p:nvSpPr>
        <p:spPr>
          <a:xfrm>
            <a:off x="-367497" y="2692062"/>
            <a:ext cx="3924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FFFF"/>
                </a:solidFill>
                <a:latin typeface="Abadi" panose="020B0604020104020204" pitchFamily="34" charset="0"/>
              </a:rPr>
              <a:t>Time-lock Puzzles</a:t>
            </a:r>
            <a:endParaRPr lang="en-US" sz="28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60F5ADA-CCDE-42DD-BE2C-C75C03CCA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14" y="1295531"/>
            <a:ext cx="90219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3755172" y="1352839"/>
            <a:ext cx="4681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FF00"/>
                </a:solidFill>
                <a:latin typeface="Abadi" panose="020B0604020104020204" pitchFamily="34" charset="0"/>
              </a:rPr>
              <a:t>Cryptocurrency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C8B43-F676-4F69-8A29-A726BE6BE56C}"/>
              </a:ext>
            </a:extLst>
          </p:cNvPr>
          <p:cNvSpPr txBox="1"/>
          <p:nvPr/>
        </p:nvSpPr>
        <p:spPr>
          <a:xfrm>
            <a:off x="8786871" y="4184518"/>
            <a:ext cx="2114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How?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310CE-FC04-4361-9DEC-5CC368DC858F}"/>
              </a:ext>
            </a:extLst>
          </p:cNvPr>
          <p:cNvSpPr txBox="1"/>
          <p:nvPr/>
        </p:nvSpPr>
        <p:spPr>
          <a:xfrm>
            <a:off x="5150644" y="2894699"/>
            <a:ext cx="2407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Why?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E351C-08DA-4D88-AD09-1DAEFA4C5D13}"/>
              </a:ext>
            </a:extLst>
          </p:cNvPr>
          <p:cNvSpPr txBox="1"/>
          <p:nvPr/>
        </p:nvSpPr>
        <p:spPr>
          <a:xfrm>
            <a:off x="1342968" y="3541216"/>
            <a:ext cx="2836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What?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D808AC-46F2-4CA8-94A4-18BEA9553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133475"/>
            <a:ext cx="5010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4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B8B36C0-68D2-453F-A580-998D461D5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82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FE2B6-443E-42DA-BED0-2A8A58C1439B}"/>
              </a:ext>
            </a:extLst>
          </p:cNvPr>
          <p:cNvSpPr txBox="1"/>
          <p:nvPr/>
        </p:nvSpPr>
        <p:spPr>
          <a:xfrm>
            <a:off x="4281445" y="2446292"/>
            <a:ext cx="3630433" cy="2708434"/>
          </a:xfrm>
          <a:prstGeom prst="rect">
            <a:avLst/>
          </a:prstGeom>
          <a:noFill/>
          <a:ln w="38100">
            <a:solidFill>
              <a:srgbClr val="FF9966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Fiat Money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US Dollars, Euro,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a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central authority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: a King, a government or a bank.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government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3AD22-EDE1-41E2-80A3-DE08F25B81AD}"/>
              </a:ext>
            </a:extLst>
          </p:cNvPr>
          <p:cNvSpPr txBox="1"/>
          <p:nvPr/>
        </p:nvSpPr>
        <p:spPr>
          <a:xfrm>
            <a:off x="838200" y="1186533"/>
            <a:ext cx="10699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Currency has value if we believe it does.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has to be limited.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65D8-C1A5-49FD-9F46-8F210D3517B9}"/>
              </a:ext>
            </a:extLst>
          </p:cNvPr>
          <p:cNvSpPr txBox="1"/>
          <p:nvPr/>
        </p:nvSpPr>
        <p:spPr>
          <a:xfrm>
            <a:off x="441297" y="2446292"/>
            <a:ext cx="3630433" cy="2708434"/>
          </a:xfrm>
          <a:prstGeom prst="rect">
            <a:avLst/>
          </a:prstGeom>
          <a:noFill/>
          <a:ln w="38100">
            <a:solidFill>
              <a:srgbClr val="CCCCFF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Rare Physical Resources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Gold, Seashells,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Nature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Nature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</a:t>
            </a:r>
          </a:p>
        </p:txBody>
      </p:sp>
      <p:pic>
        <p:nvPicPr>
          <p:cNvPr id="11" name="Graphic 10" descr="Diamond with solid fill">
            <a:extLst>
              <a:ext uri="{FF2B5EF4-FFF2-40B4-BE49-F238E27FC236}">
                <a16:creationId xmlns:a16="http://schemas.microsoft.com/office/drawing/2014/main" id="{4E2CDAF9-922B-4A9C-BAA0-9B95CD969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5113" y="402932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00D3D-4FC0-4AA1-AACF-03E8B2BE3003}"/>
              </a:ext>
            </a:extLst>
          </p:cNvPr>
          <p:cNvSpPr txBox="1"/>
          <p:nvPr/>
        </p:nvSpPr>
        <p:spPr>
          <a:xfrm>
            <a:off x="1462377" y="2076960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Currency 1.0</a:t>
            </a:r>
            <a:endParaRPr lang="en-US" dirty="0">
              <a:solidFill>
                <a:srgbClr val="CCCCFF"/>
              </a:solidFill>
            </a:endParaRPr>
          </a:p>
        </p:txBody>
      </p:sp>
      <p:pic>
        <p:nvPicPr>
          <p:cNvPr id="13" name="Graphic 12" descr="Bank with solid fill">
            <a:extLst>
              <a:ext uri="{FF2B5EF4-FFF2-40B4-BE49-F238E27FC236}">
                <a16:creationId xmlns:a16="http://schemas.microsoft.com/office/drawing/2014/main" id="{8BE57911-E0F3-42EC-897E-91454B9A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478" y="3957762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37A0FE-6D7C-4DA5-9DD4-2D87598BAEDA}"/>
              </a:ext>
            </a:extLst>
          </p:cNvPr>
          <p:cNvSpPr txBox="1"/>
          <p:nvPr/>
        </p:nvSpPr>
        <p:spPr>
          <a:xfrm>
            <a:off x="5301863" y="205504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9966"/>
                </a:solidFill>
                <a:latin typeface="Abadi" panose="020B0604020104020204" pitchFamily="34" charset="0"/>
              </a:rPr>
              <a:t>Currency 2.0</a:t>
            </a:r>
            <a:endParaRPr lang="en-US" dirty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white building with columns and a flag on top&#10;&#10;Description automatically generated with low confidence">
            <a:extLst>
              <a:ext uri="{FF2B5EF4-FFF2-40B4-BE49-F238E27FC236}">
                <a16:creationId xmlns:a16="http://schemas.microsoft.com/office/drawing/2014/main" id="{FC2AE574-4AFE-44BC-B19F-FEFA4438E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95" y="0"/>
            <a:ext cx="12359390" cy="6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3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Problems in the Current Financial System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40E272-32AB-4E7A-893F-D646EE173A8F}"/>
              </a:ext>
            </a:extLst>
          </p:cNvPr>
          <p:cNvGrpSpPr/>
          <p:nvPr/>
        </p:nvGrpSpPr>
        <p:grpSpPr>
          <a:xfrm>
            <a:off x="909099" y="4217123"/>
            <a:ext cx="8242048" cy="1178134"/>
            <a:chOff x="909099" y="3950087"/>
            <a:chExt cx="8242048" cy="1178134"/>
          </a:xfrm>
        </p:grpSpPr>
        <p:pic>
          <p:nvPicPr>
            <p:cNvPr id="14" name="Graphic 13" descr="Africa with solid fill">
              <a:extLst>
                <a:ext uri="{FF2B5EF4-FFF2-40B4-BE49-F238E27FC236}">
                  <a16:creationId xmlns:a16="http://schemas.microsoft.com/office/drawing/2014/main" id="{D14221C4-190D-4CE1-A823-9E444435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3013" y="3950087"/>
              <a:ext cx="1178134" cy="11781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E247F-4FDF-4C90-8279-54DA4462830B}"/>
                </a:ext>
              </a:extLst>
            </p:cNvPr>
            <p:cNvSpPr txBox="1"/>
            <p:nvPr/>
          </p:nvSpPr>
          <p:spPr>
            <a:xfrm>
              <a:off x="909099" y="3950087"/>
              <a:ext cx="609719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Often Inaccessible</a:t>
              </a:r>
            </a:p>
            <a:p>
              <a:r>
                <a:rPr lang="en-US" sz="2000" dirty="0">
                  <a:solidFill>
                    <a:srgbClr val="FF9966"/>
                  </a:solidFill>
                  <a:latin typeface="Abadi" panose="020B0604020104020204" pitchFamily="34" charset="0"/>
                </a:rPr>
                <a:t>Not accessible (or partially accessible)</a:t>
              </a:r>
            </a:p>
            <a:p>
              <a:r>
                <a:rPr lang="en-US" sz="2000" dirty="0">
                  <a:solidFill>
                    <a:srgbClr val="FF9966"/>
                  </a:solidFill>
                  <a:latin typeface="Abadi" panose="020B0604020104020204" pitchFamily="34" charset="0"/>
                </a:rPr>
                <a:t>to many populations.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19C95F-23C0-4B58-8C2F-57BBFE11B158}"/>
              </a:ext>
            </a:extLst>
          </p:cNvPr>
          <p:cNvGrpSpPr/>
          <p:nvPr/>
        </p:nvGrpSpPr>
        <p:grpSpPr>
          <a:xfrm>
            <a:off x="909099" y="1581585"/>
            <a:ext cx="8593259" cy="1912247"/>
            <a:chOff x="909099" y="1282181"/>
            <a:chExt cx="8593259" cy="19122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F94316-D487-486F-B1B9-A4274AAF2C74}"/>
                </a:ext>
              </a:extLst>
            </p:cNvPr>
            <p:cNvGrpSpPr/>
            <p:nvPr/>
          </p:nvGrpSpPr>
          <p:grpSpPr>
            <a:xfrm>
              <a:off x="909099" y="1444322"/>
              <a:ext cx="8593259" cy="1750106"/>
              <a:chOff x="909099" y="1444322"/>
              <a:chExt cx="8593259" cy="175010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8E207F-F600-426F-992E-3AFDE68EC0E5}"/>
                  </a:ext>
                </a:extLst>
              </p:cNvPr>
              <p:cNvSpPr txBox="1"/>
              <p:nvPr/>
            </p:nvSpPr>
            <p:spPr>
              <a:xfrm>
                <a:off x="909099" y="1444322"/>
                <a:ext cx="5263101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Centralized</a:t>
                </a:r>
              </a:p>
              <a:p>
                <a:r>
                  <a:rPr lang="en-US" sz="20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Governed and regulated by central authorities (governments, banks, insurance companies).</a:t>
                </a:r>
              </a:p>
              <a:p>
                <a:endParaRPr lang="en-US" sz="2000" dirty="0">
                  <a:solidFill>
                    <a:srgbClr val="FF9966"/>
                  </a:solidFill>
                  <a:latin typeface="Abadi" panose="020B0604020104020204" pitchFamily="34" charset="0"/>
                </a:endParaRPr>
              </a:p>
              <a:p>
                <a:r>
                  <a:rPr lang="en-US" sz="20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We should </a:t>
                </a:r>
                <a:r>
                  <a:rPr lang="en-US" sz="2000" u="sng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trust</a:t>
                </a:r>
                <a:r>
                  <a:rPr lang="en-US" sz="20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 these centers.</a:t>
                </a:r>
              </a:p>
            </p:txBody>
          </p:sp>
          <p:pic>
            <p:nvPicPr>
              <p:cNvPr id="9" name="Graphic 8" descr="Management with solid fill">
                <a:extLst>
                  <a:ext uri="{FF2B5EF4-FFF2-40B4-BE49-F238E27FC236}">
                    <a16:creationId xmlns:a16="http://schemas.microsoft.com/office/drawing/2014/main" id="{CD9C2611-EA24-480A-B673-6A9152886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44999"/>
              <a:stretch/>
            </p:blipFill>
            <p:spPr>
              <a:xfrm>
                <a:off x="7543800" y="2117210"/>
                <a:ext cx="1958558" cy="1077218"/>
              </a:xfrm>
              <a:prstGeom prst="rect">
                <a:avLst/>
              </a:prstGeom>
            </p:spPr>
          </p:pic>
        </p:grpSp>
        <p:pic>
          <p:nvPicPr>
            <p:cNvPr id="22" name="Graphic 21" descr="Bank with solid fill">
              <a:extLst>
                <a:ext uri="{FF2B5EF4-FFF2-40B4-BE49-F238E27FC236}">
                  <a16:creationId xmlns:a16="http://schemas.microsoft.com/office/drawing/2014/main" id="{8193E30A-2F8A-472E-AE08-088DBA11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65879" y="12821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1293177"/>
            <a:ext cx="10515600" cy="1504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Can we build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trust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in a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permissionless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system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without trusted centers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pic>
        <p:nvPicPr>
          <p:cNvPr id="4" name="Graphic 3" descr="Connections with solid fill">
            <a:extLst>
              <a:ext uri="{FF2B5EF4-FFF2-40B4-BE49-F238E27FC236}">
                <a16:creationId xmlns:a16="http://schemas.microsoft.com/office/drawing/2014/main" id="{F14B0013-B322-4A0C-B2C7-43627B44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9825" y="3011553"/>
            <a:ext cx="2566916" cy="25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5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Three Promises of Cryptocurrency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144" y="1823992"/>
            <a:ext cx="441987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central trusted authority.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823992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5034008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2285322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21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065D8-C1A5-49FD-9F46-8F210D3517B9}"/>
              </a:ext>
            </a:extLst>
          </p:cNvPr>
          <p:cNvSpPr txBox="1"/>
          <p:nvPr/>
        </p:nvSpPr>
        <p:spPr>
          <a:xfrm>
            <a:off x="441297" y="2446292"/>
            <a:ext cx="3630433" cy="2708434"/>
          </a:xfrm>
          <a:prstGeom prst="rect">
            <a:avLst/>
          </a:prstGeom>
          <a:noFill/>
          <a:ln w="38100">
            <a:solidFill>
              <a:srgbClr val="CCCCFF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Rare Physical Resources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Gold, Seashells,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Nature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Nature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ACBF-56B1-4136-9C7A-73DB55B3C8E3}"/>
              </a:ext>
            </a:extLst>
          </p:cNvPr>
          <p:cNvSpPr txBox="1"/>
          <p:nvPr/>
        </p:nvSpPr>
        <p:spPr>
          <a:xfrm>
            <a:off x="746428" y="5671467"/>
            <a:ext cx="10699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Cryptography allows us, for the first time, to perform a </a:t>
            </a:r>
            <a:r>
              <a:rPr lang="en-US" sz="2000" dirty="0">
                <a:solidFill>
                  <a:srgbClr val="FFFF00"/>
                </a:solidFill>
                <a:latin typeface="Abadi" panose="020B0604020104020204" pitchFamily="34" charset="0"/>
              </a:rPr>
              <a:t>large-scale societal function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(money) without a central authority.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FE2B6-443E-42DA-BED0-2A8A58C1439B}"/>
              </a:ext>
            </a:extLst>
          </p:cNvPr>
          <p:cNvSpPr txBox="1"/>
          <p:nvPr/>
        </p:nvSpPr>
        <p:spPr>
          <a:xfrm>
            <a:off x="4281445" y="2446292"/>
            <a:ext cx="3630433" cy="2708434"/>
          </a:xfrm>
          <a:prstGeom prst="rect">
            <a:avLst/>
          </a:prstGeom>
          <a:noFill/>
          <a:ln w="38100">
            <a:solidFill>
              <a:srgbClr val="FF9966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Fiat Money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US Dollars, Euro,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a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central authority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: a King, a government or a bank.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government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36088-DEAC-4B76-B52A-823F465C1682}"/>
              </a:ext>
            </a:extLst>
          </p:cNvPr>
          <p:cNvSpPr txBox="1"/>
          <p:nvPr/>
        </p:nvSpPr>
        <p:spPr>
          <a:xfrm>
            <a:off x="8121594" y="2446292"/>
            <a:ext cx="3630433" cy="2708434"/>
          </a:xfrm>
          <a:prstGeom prst="rect">
            <a:avLst/>
          </a:prstGeom>
          <a:noFill/>
          <a:ln w="38100">
            <a:solidFill>
              <a:srgbClr val="00FF99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Cryptocurrency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Bitcoin, Ethereum,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cryptography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Math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3AD22-EDE1-41E2-80A3-DE08F25B81AD}"/>
              </a:ext>
            </a:extLst>
          </p:cNvPr>
          <p:cNvSpPr txBox="1"/>
          <p:nvPr/>
        </p:nvSpPr>
        <p:spPr>
          <a:xfrm>
            <a:off x="838200" y="1186533"/>
            <a:ext cx="10699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Currency has value if we believe it does.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has to be limited.</a:t>
            </a:r>
          </a:p>
        </p:txBody>
      </p:sp>
      <p:pic>
        <p:nvPicPr>
          <p:cNvPr id="11" name="Graphic 10" descr="Diamond with solid fill">
            <a:extLst>
              <a:ext uri="{FF2B5EF4-FFF2-40B4-BE49-F238E27FC236}">
                <a16:creationId xmlns:a16="http://schemas.microsoft.com/office/drawing/2014/main" id="{4E2CDAF9-922B-4A9C-BAA0-9B95CD969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5113" y="4029324"/>
            <a:ext cx="914400" cy="914400"/>
          </a:xfrm>
          <a:prstGeom prst="rect">
            <a:avLst/>
          </a:prstGeom>
        </p:spPr>
      </p:pic>
      <p:pic>
        <p:nvPicPr>
          <p:cNvPr id="13" name="Graphic 12" descr="Bank with solid fill">
            <a:extLst>
              <a:ext uri="{FF2B5EF4-FFF2-40B4-BE49-F238E27FC236}">
                <a16:creationId xmlns:a16="http://schemas.microsoft.com/office/drawing/2014/main" id="{8BE57911-E0F3-42EC-897E-91454B9A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478" y="3957762"/>
            <a:ext cx="914400" cy="914400"/>
          </a:xfrm>
          <a:prstGeom prst="rect">
            <a:avLst/>
          </a:prstGeom>
        </p:spPr>
      </p:pic>
      <p:pic>
        <p:nvPicPr>
          <p:cNvPr id="15" name="Graphic 14" descr="Bitcoin with solid fill">
            <a:extLst>
              <a:ext uri="{FF2B5EF4-FFF2-40B4-BE49-F238E27FC236}">
                <a16:creationId xmlns:a16="http://schemas.microsoft.com/office/drawing/2014/main" id="{09111CEE-1793-4F61-B171-41E89E0A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6600" y="403849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00D3D-4FC0-4AA1-AACF-03E8B2BE3003}"/>
              </a:ext>
            </a:extLst>
          </p:cNvPr>
          <p:cNvSpPr txBox="1"/>
          <p:nvPr/>
        </p:nvSpPr>
        <p:spPr>
          <a:xfrm>
            <a:off x="1462377" y="2076960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Currency 1.0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7A0FE-6D7C-4DA5-9DD4-2D87598BAEDA}"/>
              </a:ext>
            </a:extLst>
          </p:cNvPr>
          <p:cNvSpPr txBox="1"/>
          <p:nvPr/>
        </p:nvSpPr>
        <p:spPr>
          <a:xfrm>
            <a:off x="5301863" y="205504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9966"/>
                </a:solidFill>
                <a:latin typeface="Abadi" panose="020B0604020104020204" pitchFamily="34" charset="0"/>
              </a:rPr>
              <a:t>Currency 2.0</a:t>
            </a:r>
            <a:endParaRPr lang="en-US" dirty="0">
              <a:solidFill>
                <a:srgbClr val="FF996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5E101-267E-4B74-94D9-001AC27B713B}"/>
              </a:ext>
            </a:extLst>
          </p:cNvPr>
          <p:cNvSpPr txBox="1"/>
          <p:nvPr/>
        </p:nvSpPr>
        <p:spPr>
          <a:xfrm>
            <a:off x="9141349" y="205504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Currency 3.0</a:t>
            </a:r>
            <a:endParaRPr lang="en-US" dirty="0">
              <a:solidFill>
                <a:srgbClr val="00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How?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82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07231" y="1288204"/>
            <a:ext cx="37197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central trusted authority.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288204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4498220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1749534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55619-871E-47C1-AFD6-46B6B09EA089}"/>
              </a:ext>
            </a:extLst>
          </p:cNvPr>
          <p:cNvGrpSpPr/>
          <p:nvPr/>
        </p:nvGrpSpPr>
        <p:grpSpPr>
          <a:xfrm>
            <a:off x="7550606" y="1821752"/>
            <a:ext cx="2768204" cy="2892919"/>
            <a:chOff x="8284068" y="1708248"/>
            <a:chExt cx="2768204" cy="28929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4004B0-E61C-4A63-9D30-1F90EDDDC58D}"/>
                </a:ext>
              </a:extLst>
            </p:cNvPr>
            <p:cNvGrpSpPr/>
            <p:nvPr/>
          </p:nvGrpSpPr>
          <p:grpSpPr>
            <a:xfrm>
              <a:off x="8284069" y="1708248"/>
              <a:ext cx="951905" cy="972741"/>
              <a:chOff x="7705426" y="1310878"/>
              <a:chExt cx="951905" cy="9727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0BAEE-AC96-4520-88E4-C36634ED6F96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Alice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Graphic 8" descr="User outline">
                <a:extLst>
                  <a:ext uri="{FF2B5EF4-FFF2-40B4-BE49-F238E27FC236}">
                    <a16:creationId xmlns:a16="http://schemas.microsoft.com/office/drawing/2014/main" id="{475AE967-6611-4164-9A3C-B7228DFCB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F639C-5D83-443F-9E02-8D4F7B5989D5}"/>
                </a:ext>
              </a:extLst>
            </p:cNvPr>
            <p:cNvGrpSpPr/>
            <p:nvPr/>
          </p:nvGrpSpPr>
          <p:grpSpPr>
            <a:xfrm>
              <a:off x="10100367" y="1752865"/>
              <a:ext cx="951905" cy="972741"/>
              <a:chOff x="7705426" y="1310878"/>
              <a:chExt cx="951905" cy="972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29D52-A708-4B3C-B172-697E5400F8FD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Bob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12" descr="User outline">
                <a:extLst>
                  <a:ext uri="{FF2B5EF4-FFF2-40B4-BE49-F238E27FC236}">
                    <a16:creationId xmlns:a16="http://schemas.microsoft.com/office/drawing/2014/main" id="{54BB5D9E-15C3-4075-8DB9-1F3E3A554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C2067F-244F-4346-89C5-14518186271B}"/>
                </a:ext>
              </a:extLst>
            </p:cNvPr>
            <p:cNvGrpSpPr/>
            <p:nvPr/>
          </p:nvGrpSpPr>
          <p:grpSpPr>
            <a:xfrm>
              <a:off x="8284068" y="3628426"/>
              <a:ext cx="951905" cy="972741"/>
              <a:chOff x="7705426" y="1310878"/>
              <a:chExt cx="951905" cy="9727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BA227-9D36-45CC-AE26-915F312EDA20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Charlie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Graphic 15" descr="User outline">
                <a:extLst>
                  <a:ext uri="{FF2B5EF4-FFF2-40B4-BE49-F238E27FC236}">
                    <a16:creationId xmlns:a16="http://schemas.microsoft.com/office/drawing/2014/main" id="{C62B403C-AA25-4BD0-BCB5-7FC32546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4C1504-9FD1-475B-A5CC-29E8C968C9FA}"/>
                </a:ext>
              </a:extLst>
            </p:cNvPr>
            <p:cNvGrpSpPr/>
            <p:nvPr/>
          </p:nvGrpSpPr>
          <p:grpSpPr>
            <a:xfrm>
              <a:off x="10100367" y="3628426"/>
              <a:ext cx="951905" cy="972741"/>
              <a:chOff x="7705426" y="1310878"/>
              <a:chExt cx="951905" cy="97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A9C063-3352-4151-A7EF-6D68850FEDBC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Dave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Graphic 18" descr="User outline">
                <a:extLst>
                  <a:ext uri="{FF2B5EF4-FFF2-40B4-BE49-F238E27FC236}">
                    <a16:creationId xmlns:a16="http://schemas.microsoft.com/office/drawing/2014/main" id="{93920126-0405-413A-A059-A531A735D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B6F1C1-2BBA-42D5-9E06-90B09D7D5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E8980A-DA69-4178-9D64-C18131A4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EC208B-2EFE-4D18-B700-1280C612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2450571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CE02D2-CF8F-4ACB-A0B3-E669B135F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4060296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01582E-3256-4F24-B941-67344E7B2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020" y="2815765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DC419-E845-4AD5-B694-FA5B8393F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319" y="2817280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85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6646071" y="572575"/>
            <a:ext cx="5102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I AM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0D913-4E79-4AAE-0988-9B3C88C288F7}"/>
              </a:ext>
            </a:extLst>
          </p:cNvPr>
          <p:cNvSpPr txBox="1"/>
          <p:nvPr/>
        </p:nvSpPr>
        <p:spPr>
          <a:xfrm>
            <a:off x="443507" y="572575"/>
            <a:ext cx="5102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I AM NOT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748B0-233A-75A2-1BE2-F38423F3323C}"/>
              </a:ext>
            </a:extLst>
          </p:cNvPr>
          <p:cNvSpPr txBox="1"/>
          <p:nvPr/>
        </p:nvSpPr>
        <p:spPr>
          <a:xfrm>
            <a:off x="443507" y="1482213"/>
            <a:ext cx="51024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crypto investor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 NFT owner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 economist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scam artist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certified philosopher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5C647-C921-81CE-DB5D-062082F68D68}"/>
              </a:ext>
            </a:extLst>
          </p:cNvPr>
          <p:cNvSpPr txBox="1"/>
          <p:nvPr/>
        </p:nvSpPr>
        <p:spPr>
          <a:xfrm>
            <a:off x="6646071" y="1482213"/>
            <a:ext cx="51024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theoretical cryptographer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believer in the importance of creating more decentralized systems and the potential role of cryptography in getting us there.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and I sometimes write smart contracts for fun.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5D252-7C75-BB98-81A9-990477F1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88" y="4784543"/>
            <a:ext cx="1996826" cy="17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B2D5FB-C4A7-4889-BD18-412BB96ADB53}"/>
              </a:ext>
            </a:extLst>
          </p:cNvPr>
          <p:cNvGrpSpPr/>
          <p:nvPr/>
        </p:nvGrpSpPr>
        <p:grpSpPr>
          <a:xfrm>
            <a:off x="7550606" y="1355087"/>
            <a:ext cx="2768204" cy="3359584"/>
            <a:chOff x="7550606" y="1355087"/>
            <a:chExt cx="2768204" cy="33595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856F29-C8D4-4B59-B26F-70A639D0B98D}"/>
                </a:ext>
              </a:extLst>
            </p:cNvPr>
            <p:cNvGrpSpPr/>
            <p:nvPr/>
          </p:nvGrpSpPr>
          <p:grpSpPr>
            <a:xfrm>
              <a:off x="7550606" y="1610133"/>
              <a:ext cx="2768204" cy="3104538"/>
              <a:chOff x="7550606" y="1610133"/>
              <a:chExt cx="2768204" cy="310453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1A55619-871E-47C1-AFD6-46B6B09EA089}"/>
                  </a:ext>
                </a:extLst>
              </p:cNvPr>
              <p:cNvGrpSpPr/>
              <p:nvPr/>
            </p:nvGrpSpPr>
            <p:grpSpPr>
              <a:xfrm>
                <a:off x="7550606" y="1866369"/>
                <a:ext cx="2768204" cy="2848302"/>
                <a:chOff x="8284068" y="1752865"/>
                <a:chExt cx="2768204" cy="284830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460BAEE-AC96-4520-88E4-C36634ED6F96}"/>
                    </a:ext>
                  </a:extLst>
                </p:cNvPr>
                <p:cNvSpPr txBox="1"/>
                <p:nvPr/>
              </p:nvSpPr>
              <p:spPr>
                <a:xfrm>
                  <a:off x="8284069" y="2280879"/>
                  <a:ext cx="95190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Alice</a:t>
                  </a:r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13F639C-5D83-443F-9E02-8D4F7B5989D5}"/>
                    </a:ext>
                  </a:extLst>
                </p:cNvPr>
                <p:cNvGrpSpPr/>
                <p:nvPr/>
              </p:nvGrpSpPr>
              <p:grpSpPr>
                <a:xfrm>
                  <a:off x="10100367" y="1752865"/>
                  <a:ext cx="951905" cy="972741"/>
                  <a:chOff x="7705426" y="1310878"/>
                  <a:chExt cx="951905" cy="972741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429D52-A708-4B3C-B172-697E5400F8FD}"/>
                      </a:ext>
                    </a:extLst>
                  </p:cNvPr>
                  <p:cNvSpPr txBox="1"/>
                  <p:nvPr/>
                </p:nvSpPr>
                <p:spPr>
                  <a:xfrm>
                    <a:off x="7705426" y="1883509"/>
                    <a:ext cx="95190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Bob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3" name="Graphic 12" descr="User outline">
                    <a:extLst>
                      <a:ext uri="{FF2B5EF4-FFF2-40B4-BE49-F238E27FC236}">
                        <a16:creationId xmlns:a16="http://schemas.microsoft.com/office/drawing/2014/main" id="{54BB5D9E-15C3-4075-8DB9-1F3E3A5542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32526" y="1310878"/>
                    <a:ext cx="697706" cy="6977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BC2067F-244F-4346-89C5-14518186271B}"/>
                    </a:ext>
                  </a:extLst>
                </p:cNvPr>
                <p:cNvGrpSpPr/>
                <p:nvPr/>
              </p:nvGrpSpPr>
              <p:grpSpPr>
                <a:xfrm>
                  <a:off x="8284068" y="3628426"/>
                  <a:ext cx="951905" cy="972741"/>
                  <a:chOff x="7705426" y="1310878"/>
                  <a:chExt cx="951905" cy="972741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9EBA227-9D36-45CC-AE26-915F312EDA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5426" y="1883509"/>
                    <a:ext cx="95190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Charlie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6" name="Graphic 15" descr="User outline">
                    <a:extLst>
                      <a:ext uri="{FF2B5EF4-FFF2-40B4-BE49-F238E27FC236}">
                        <a16:creationId xmlns:a16="http://schemas.microsoft.com/office/drawing/2014/main" id="{C62B403C-AA25-4BD0-BCB5-7FC3254613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32526" y="1310878"/>
                    <a:ext cx="697706" cy="6977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94C1504-9FD1-475B-A5CC-29E8C968C9FA}"/>
                    </a:ext>
                  </a:extLst>
                </p:cNvPr>
                <p:cNvGrpSpPr/>
                <p:nvPr/>
              </p:nvGrpSpPr>
              <p:grpSpPr>
                <a:xfrm>
                  <a:off x="10100367" y="3628426"/>
                  <a:ext cx="951905" cy="972741"/>
                  <a:chOff x="7705426" y="1310878"/>
                  <a:chExt cx="951905" cy="972741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A9C063-3352-4151-A7EF-6D68850FEDBC}"/>
                      </a:ext>
                    </a:extLst>
                  </p:cNvPr>
                  <p:cNvSpPr txBox="1"/>
                  <p:nvPr/>
                </p:nvSpPr>
                <p:spPr>
                  <a:xfrm>
                    <a:off x="7705426" y="1883509"/>
                    <a:ext cx="95190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Dave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9" name="Graphic 18" descr="User outline">
                    <a:extLst>
                      <a:ext uri="{FF2B5EF4-FFF2-40B4-BE49-F238E27FC236}">
                        <a16:creationId xmlns:a16="http://schemas.microsoft.com/office/drawing/2014/main" id="{93920126-0405-413A-A059-A531A735D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32526" y="1310878"/>
                    <a:ext cx="697706" cy="697706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7B6F1C1-2BBA-42D5-9E06-90B09D7D5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5973" y="2821423"/>
                  <a:ext cx="864394" cy="864394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7E8980A-DA69-4178-9D64-C18131A48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35973" y="2821423"/>
                  <a:ext cx="864394" cy="864394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0EC208B-2EFE-4D18-B700-1280C612A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72423" y="2450571"/>
                  <a:ext cx="991493" cy="0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9CE02D2-CF8F-4ACB-A0B3-E669B135F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72423" y="4060296"/>
                  <a:ext cx="991493" cy="0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401582E-3256-4F24-B941-67344E7B2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0020" y="2815765"/>
                  <a:ext cx="1" cy="700446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8BDC419-E845-4AD5-B694-FA5B8393F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76319" y="2817280"/>
                  <a:ext cx="1" cy="700446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3" name="Graphic 42" descr="Marketing outline">
                <a:extLst>
                  <a:ext uri="{FF2B5EF4-FFF2-40B4-BE49-F238E27FC236}">
                    <a16:creationId xmlns:a16="http://schemas.microsoft.com/office/drawing/2014/main" id="{2FAECD74-0DCD-42F5-858E-0CE6351AE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72179" y="161013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586551-05CF-457A-96C8-699D4A5A6C4B}"/>
                </a:ext>
              </a:extLst>
            </p:cNvPr>
            <p:cNvSpPr txBox="1"/>
            <p:nvPr/>
          </p:nvSpPr>
          <p:spPr>
            <a:xfrm>
              <a:off x="7617056" y="1355087"/>
              <a:ext cx="15167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FFFF"/>
                  </a:solidFill>
                  <a:latin typeface="Abadi" panose="020B0604020104020204" pitchFamily="34" charset="0"/>
                </a:rPr>
                <a:t>2$ to Bob</a:t>
              </a:r>
              <a:endParaRPr lang="en-US" dirty="0"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3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e 41">
            <a:extLst>
              <a:ext uri="{FF2B5EF4-FFF2-40B4-BE49-F238E27FC236}">
                <a16:creationId xmlns:a16="http://schemas.microsoft.com/office/drawing/2014/main" id="{22CD9B26-A7C9-4A42-9E65-D81ABEF3F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849155"/>
              </p:ext>
            </p:extLst>
          </p:nvPr>
        </p:nvGraphicFramePr>
        <p:xfrm>
          <a:off x="629520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55619-871E-47C1-AFD6-46B6B09EA089}"/>
              </a:ext>
            </a:extLst>
          </p:cNvPr>
          <p:cNvGrpSpPr/>
          <p:nvPr/>
        </p:nvGrpSpPr>
        <p:grpSpPr>
          <a:xfrm>
            <a:off x="7550606" y="1821752"/>
            <a:ext cx="2768204" cy="2892919"/>
            <a:chOff x="8284068" y="1708248"/>
            <a:chExt cx="2768204" cy="28929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4004B0-E61C-4A63-9D30-1F90EDDDC58D}"/>
                </a:ext>
              </a:extLst>
            </p:cNvPr>
            <p:cNvGrpSpPr/>
            <p:nvPr/>
          </p:nvGrpSpPr>
          <p:grpSpPr>
            <a:xfrm>
              <a:off x="8284069" y="1708248"/>
              <a:ext cx="951905" cy="972741"/>
              <a:chOff x="7705426" y="1310878"/>
              <a:chExt cx="951905" cy="9727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0BAEE-AC96-4520-88E4-C36634ED6F96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Alice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Graphic 8" descr="User outline">
                <a:extLst>
                  <a:ext uri="{FF2B5EF4-FFF2-40B4-BE49-F238E27FC236}">
                    <a16:creationId xmlns:a16="http://schemas.microsoft.com/office/drawing/2014/main" id="{475AE967-6611-4164-9A3C-B7228DFCB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F639C-5D83-443F-9E02-8D4F7B5989D5}"/>
                </a:ext>
              </a:extLst>
            </p:cNvPr>
            <p:cNvGrpSpPr/>
            <p:nvPr/>
          </p:nvGrpSpPr>
          <p:grpSpPr>
            <a:xfrm>
              <a:off x="10100367" y="1752865"/>
              <a:ext cx="951905" cy="972741"/>
              <a:chOff x="7705426" y="1310878"/>
              <a:chExt cx="951905" cy="972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29D52-A708-4B3C-B172-697E5400F8FD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Bob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12" descr="User outline">
                <a:extLst>
                  <a:ext uri="{FF2B5EF4-FFF2-40B4-BE49-F238E27FC236}">
                    <a16:creationId xmlns:a16="http://schemas.microsoft.com/office/drawing/2014/main" id="{54BB5D9E-15C3-4075-8DB9-1F3E3A554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C2067F-244F-4346-89C5-14518186271B}"/>
                </a:ext>
              </a:extLst>
            </p:cNvPr>
            <p:cNvGrpSpPr/>
            <p:nvPr/>
          </p:nvGrpSpPr>
          <p:grpSpPr>
            <a:xfrm>
              <a:off x="8284068" y="3628426"/>
              <a:ext cx="951905" cy="972741"/>
              <a:chOff x="7705426" y="1310878"/>
              <a:chExt cx="951905" cy="9727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BA227-9D36-45CC-AE26-915F312EDA20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Charlie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Graphic 15" descr="User outline">
                <a:extLst>
                  <a:ext uri="{FF2B5EF4-FFF2-40B4-BE49-F238E27FC236}">
                    <a16:creationId xmlns:a16="http://schemas.microsoft.com/office/drawing/2014/main" id="{C62B403C-AA25-4BD0-BCB5-7FC32546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4C1504-9FD1-475B-A5CC-29E8C968C9FA}"/>
                </a:ext>
              </a:extLst>
            </p:cNvPr>
            <p:cNvGrpSpPr/>
            <p:nvPr/>
          </p:nvGrpSpPr>
          <p:grpSpPr>
            <a:xfrm>
              <a:off x="10100367" y="3628426"/>
              <a:ext cx="951905" cy="972741"/>
              <a:chOff x="7705426" y="1310878"/>
              <a:chExt cx="951905" cy="97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A9C063-3352-4151-A7EF-6D68850FEDBC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Dave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Graphic 18" descr="User outline">
                <a:extLst>
                  <a:ext uri="{FF2B5EF4-FFF2-40B4-BE49-F238E27FC236}">
                    <a16:creationId xmlns:a16="http://schemas.microsoft.com/office/drawing/2014/main" id="{93920126-0405-413A-A059-A531A735D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B6F1C1-2BBA-42D5-9E06-90B09D7D5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E8980A-DA69-4178-9D64-C18131A4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EC208B-2EFE-4D18-B700-1280C612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2450571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CE02D2-CF8F-4ACB-A0B3-E669B135F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4060296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01582E-3256-4F24-B941-67344E7B2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020" y="2815765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DC419-E845-4AD5-B694-FA5B8393F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319" y="2817280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76"/>
              </p:ext>
            </p:extLst>
          </p:nvPr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561588"/>
              </p:ext>
            </p:extLst>
          </p:nvPr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80A6383-12EC-4244-BFF8-2DCEB72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13550"/>
              </p:ext>
            </p:extLst>
          </p:nvPr>
        </p:nvGraphicFramePr>
        <p:xfrm>
          <a:off x="630474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Table 41">
            <a:extLst>
              <a:ext uri="{FF2B5EF4-FFF2-40B4-BE49-F238E27FC236}">
                <a16:creationId xmlns:a16="http://schemas.microsoft.com/office/drawing/2014/main" id="{E82F7E11-4BB1-4A48-A298-ADA18798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96024"/>
              </p:ext>
            </p:extLst>
          </p:nvPr>
        </p:nvGraphicFramePr>
        <p:xfrm>
          <a:off x="629520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ACA694A2-CC57-4C27-9BAC-A26F04E2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99430"/>
              </p:ext>
            </p:extLst>
          </p:nvPr>
        </p:nvGraphicFramePr>
        <p:xfrm>
          <a:off x="630474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2" name="Table 41">
            <a:extLst>
              <a:ext uri="{FF2B5EF4-FFF2-40B4-BE49-F238E27FC236}">
                <a16:creationId xmlns:a16="http://schemas.microsoft.com/office/drawing/2014/main" id="{FF2B05AC-B575-4A7B-91B7-3811ABA66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87763"/>
              </p:ext>
            </p:extLst>
          </p:nvPr>
        </p:nvGraphicFramePr>
        <p:xfrm>
          <a:off x="1034256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0952F0D-109E-44E7-939A-6891AD471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04152"/>
              </p:ext>
            </p:extLst>
          </p:nvPr>
        </p:nvGraphicFramePr>
        <p:xfrm>
          <a:off x="1035210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1" name="Table 41">
            <a:extLst>
              <a:ext uri="{FF2B5EF4-FFF2-40B4-BE49-F238E27FC236}">
                <a16:creationId xmlns:a16="http://schemas.microsoft.com/office/drawing/2014/main" id="{172AE026-9F0B-4928-B9D0-2BB7F17A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14765"/>
              </p:ext>
            </p:extLst>
          </p:nvPr>
        </p:nvGraphicFramePr>
        <p:xfrm>
          <a:off x="1034256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6DFF2B2C-6EFB-447A-8377-9EE26E3B5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07175"/>
              </p:ext>
            </p:extLst>
          </p:nvPr>
        </p:nvGraphicFramePr>
        <p:xfrm>
          <a:off x="1035210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04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e 41">
            <a:extLst>
              <a:ext uri="{FF2B5EF4-FFF2-40B4-BE49-F238E27FC236}">
                <a16:creationId xmlns:a16="http://schemas.microsoft.com/office/drawing/2014/main" id="{22CD9B26-A7C9-4A42-9E65-D81ABEF3F8D1}"/>
              </a:ext>
            </a:extLst>
          </p:cNvPr>
          <p:cNvGraphicFramePr>
            <a:graphicFrameLocks noGrp="1"/>
          </p:cNvGraphicFramePr>
          <p:nvPr/>
        </p:nvGraphicFramePr>
        <p:xfrm>
          <a:off x="629520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55619-871E-47C1-AFD6-46B6B09EA089}"/>
              </a:ext>
            </a:extLst>
          </p:cNvPr>
          <p:cNvGrpSpPr/>
          <p:nvPr/>
        </p:nvGrpSpPr>
        <p:grpSpPr>
          <a:xfrm>
            <a:off x="7550606" y="1821752"/>
            <a:ext cx="2768204" cy="2892919"/>
            <a:chOff x="8284068" y="1708248"/>
            <a:chExt cx="2768204" cy="28929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4004B0-E61C-4A63-9D30-1F90EDDDC58D}"/>
                </a:ext>
              </a:extLst>
            </p:cNvPr>
            <p:cNvGrpSpPr/>
            <p:nvPr/>
          </p:nvGrpSpPr>
          <p:grpSpPr>
            <a:xfrm>
              <a:off x="8284069" y="1708248"/>
              <a:ext cx="951905" cy="972741"/>
              <a:chOff x="7705426" y="1310878"/>
              <a:chExt cx="951905" cy="9727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0BAEE-AC96-4520-88E4-C36634ED6F96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Alice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Graphic 8" descr="User outline">
                <a:extLst>
                  <a:ext uri="{FF2B5EF4-FFF2-40B4-BE49-F238E27FC236}">
                    <a16:creationId xmlns:a16="http://schemas.microsoft.com/office/drawing/2014/main" id="{475AE967-6611-4164-9A3C-B7228DFCB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F639C-5D83-443F-9E02-8D4F7B5989D5}"/>
                </a:ext>
              </a:extLst>
            </p:cNvPr>
            <p:cNvGrpSpPr/>
            <p:nvPr/>
          </p:nvGrpSpPr>
          <p:grpSpPr>
            <a:xfrm>
              <a:off x="10100367" y="1752865"/>
              <a:ext cx="951905" cy="972741"/>
              <a:chOff x="7705426" y="1310878"/>
              <a:chExt cx="951905" cy="972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29D52-A708-4B3C-B172-697E5400F8FD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Bob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12" descr="User outline">
                <a:extLst>
                  <a:ext uri="{FF2B5EF4-FFF2-40B4-BE49-F238E27FC236}">
                    <a16:creationId xmlns:a16="http://schemas.microsoft.com/office/drawing/2014/main" id="{54BB5D9E-15C3-4075-8DB9-1F3E3A554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C2067F-244F-4346-89C5-14518186271B}"/>
                </a:ext>
              </a:extLst>
            </p:cNvPr>
            <p:cNvGrpSpPr/>
            <p:nvPr/>
          </p:nvGrpSpPr>
          <p:grpSpPr>
            <a:xfrm>
              <a:off x="8284068" y="3628426"/>
              <a:ext cx="951905" cy="972741"/>
              <a:chOff x="7705426" y="1310878"/>
              <a:chExt cx="951905" cy="9727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BA227-9D36-45CC-AE26-915F312EDA20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Charlie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Graphic 15" descr="User outline">
                <a:extLst>
                  <a:ext uri="{FF2B5EF4-FFF2-40B4-BE49-F238E27FC236}">
                    <a16:creationId xmlns:a16="http://schemas.microsoft.com/office/drawing/2014/main" id="{C62B403C-AA25-4BD0-BCB5-7FC32546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4C1504-9FD1-475B-A5CC-29E8C968C9FA}"/>
                </a:ext>
              </a:extLst>
            </p:cNvPr>
            <p:cNvGrpSpPr/>
            <p:nvPr/>
          </p:nvGrpSpPr>
          <p:grpSpPr>
            <a:xfrm>
              <a:off x="10100367" y="3628426"/>
              <a:ext cx="951905" cy="972741"/>
              <a:chOff x="7705426" y="1310878"/>
              <a:chExt cx="951905" cy="97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A9C063-3352-4151-A7EF-6D68850FEDBC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Dave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Graphic 18" descr="User outline">
                <a:extLst>
                  <a:ext uri="{FF2B5EF4-FFF2-40B4-BE49-F238E27FC236}">
                    <a16:creationId xmlns:a16="http://schemas.microsoft.com/office/drawing/2014/main" id="{93920126-0405-413A-A059-A531A735D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B6F1C1-2BBA-42D5-9E06-90B09D7D5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E8980A-DA69-4178-9D64-C18131A4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EC208B-2EFE-4D18-B700-1280C612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2450571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CE02D2-CF8F-4ACB-A0B3-E669B135F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4060296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01582E-3256-4F24-B941-67344E7B2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020" y="2815765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DC419-E845-4AD5-B694-FA5B8393F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319" y="2817280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38C67C80-A765-4AF2-B5E8-2BEB8F948C45}"/>
              </a:ext>
            </a:extLst>
          </p:cNvPr>
          <p:cNvSpPr txBox="1"/>
          <p:nvPr/>
        </p:nvSpPr>
        <p:spPr>
          <a:xfrm>
            <a:off x="2161178" y="4947604"/>
            <a:ext cx="2373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Alice +1$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Bob +3$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Charlie -8$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Dave +4$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07FDEC-E14B-466C-BBAC-7550E7601839}"/>
              </a:ext>
            </a:extLst>
          </p:cNvPr>
          <p:cNvSpPr txBox="1"/>
          <p:nvPr/>
        </p:nvSpPr>
        <p:spPr>
          <a:xfrm>
            <a:off x="1429825" y="4938079"/>
            <a:ext cx="97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badi" panose="020B0604020104020204" pitchFamily="34" charset="0"/>
              </a:rPr>
              <a:t>Tally:</a:t>
            </a:r>
            <a:endParaRPr lang="en-US" u="sng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80A6383-12EC-4244-BFF8-2DCEB727F36F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14A47E84-11A5-4F61-9931-14FD00D47BC0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240755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8AA12653-FA21-4D31-B470-FDBC2CAB1FC8}"/>
              </a:ext>
            </a:extLst>
          </p:cNvPr>
          <p:cNvGraphicFramePr>
            <a:graphicFrameLocks noGrp="1"/>
          </p:cNvGraphicFramePr>
          <p:nvPr/>
        </p:nvGraphicFramePr>
        <p:xfrm>
          <a:off x="6306713" y="253143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E4B92FCE-7789-4DD3-B6D2-E3AF1E5165FD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265406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Table 41">
            <a:extLst>
              <a:ext uri="{FF2B5EF4-FFF2-40B4-BE49-F238E27FC236}">
                <a16:creationId xmlns:a16="http://schemas.microsoft.com/office/drawing/2014/main" id="{E82F7E11-4BB1-4A48-A298-ADA1879894E4}"/>
              </a:ext>
            </a:extLst>
          </p:cNvPr>
          <p:cNvGraphicFramePr>
            <a:graphicFrameLocks noGrp="1"/>
          </p:cNvGraphicFramePr>
          <p:nvPr/>
        </p:nvGraphicFramePr>
        <p:xfrm>
          <a:off x="629520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ACA694A2-CC57-4C27-9BAC-A26F04E2F51C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DC5F1CAF-8062-4E38-87BB-64D7786CA683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437062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AE1A6A2F-369A-4A75-BE48-8E82CD0D4FEF}"/>
              </a:ext>
            </a:extLst>
          </p:cNvPr>
          <p:cNvGraphicFramePr>
            <a:graphicFrameLocks noGrp="1"/>
          </p:cNvGraphicFramePr>
          <p:nvPr/>
        </p:nvGraphicFramePr>
        <p:xfrm>
          <a:off x="6306713" y="449450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0A1F9D21-130F-42A8-8796-C7E5590E0B87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461713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2" name="Table 41">
            <a:extLst>
              <a:ext uri="{FF2B5EF4-FFF2-40B4-BE49-F238E27FC236}">
                <a16:creationId xmlns:a16="http://schemas.microsoft.com/office/drawing/2014/main" id="{FF2B05AC-B575-4A7B-91B7-3811ABA661E5}"/>
              </a:ext>
            </a:extLst>
          </p:cNvPr>
          <p:cNvGraphicFramePr>
            <a:graphicFrameLocks noGrp="1"/>
          </p:cNvGraphicFramePr>
          <p:nvPr/>
        </p:nvGraphicFramePr>
        <p:xfrm>
          <a:off x="1034256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0952F0D-109E-44E7-939A-6891AD47123C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EB644AEC-342A-487D-B0C9-566BDB66AE64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240755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D5E63A4C-F533-4AAC-8113-79029378A036}"/>
              </a:ext>
            </a:extLst>
          </p:cNvPr>
          <p:cNvGraphicFramePr>
            <a:graphicFrameLocks noGrp="1"/>
          </p:cNvGraphicFramePr>
          <p:nvPr/>
        </p:nvGraphicFramePr>
        <p:xfrm>
          <a:off x="10354073" y="253143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EC6DEB0E-F0D5-48AD-856D-C4A8F11EC52D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265406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1" name="Table 41">
            <a:extLst>
              <a:ext uri="{FF2B5EF4-FFF2-40B4-BE49-F238E27FC236}">
                <a16:creationId xmlns:a16="http://schemas.microsoft.com/office/drawing/2014/main" id="{172AE026-9F0B-4928-B9D0-2BB7F17A3816}"/>
              </a:ext>
            </a:extLst>
          </p:cNvPr>
          <p:cNvGraphicFramePr>
            <a:graphicFrameLocks noGrp="1"/>
          </p:cNvGraphicFramePr>
          <p:nvPr/>
        </p:nvGraphicFramePr>
        <p:xfrm>
          <a:off x="1034256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6DFF2B2C-6EFB-447A-8377-9EE26E3B5F42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72A3E267-CAB2-46F8-A9B7-7252736C1C0D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437062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5535814C-43FD-462F-9C29-90458DA17AAA}"/>
              </a:ext>
            </a:extLst>
          </p:cNvPr>
          <p:cNvGraphicFramePr>
            <a:graphicFrameLocks noGrp="1"/>
          </p:cNvGraphicFramePr>
          <p:nvPr/>
        </p:nvGraphicFramePr>
        <p:xfrm>
          <a:off x="10354073" y="449450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5129C628-83DC-495C-82F5-0211488E59B2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461713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4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7096936" y="1382497"/>
            <a:ext cx="1196274" cy="81934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e 41">
            <a:extLst>
              <a:ext uri="{FF2B5EF4-FFF2-40B4-BE49-F238E27FC236}">
                <a16:creationId xmlns:a16="http://schemas.microsoft.com/office/drawing/2014/main" id="{22CD9B26-A7C9-4A42-9E65-D81ABEF3F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43054"/>
              </p:ext>
            </p:extLst>
          </p:nvPr>
        </p:nvGraphicFramePr>
        <p:xfrm>
          <a:off x="7189200" y="1550864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77115"/>
              </p:ext>
            </p:extLst>
          </p:nvPr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35432"/>
              </p:ext>
            </p:extLst>
          </p:nvPr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6588"/>
              </p:ext>
            </p:extLst>
          </p:nvPr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38959"/>
              </p:ext>
            </p:extLst>
          </p:nvPr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1257"/>
              </p:ext>
            </p:extLst>
          </p:nvPr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80A6383-12EC-4244-BFF8-2DCEB72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99257"/>
              </p:ext>
            </p:extLst>
          </p:nvPr>
        </p:nvGraphicFramePr>
        <p:xfrm>
          <a:off x="7198742" y="167300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14A47E84-11A5-4F61-9931-14FD00D47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69087"/>
              </p:ext>
            </p:extLst>
          </p:nvPr>
        </p:nvGraphicFramePr>
        <p:xfrm>
          <a:off x="7198742" y="179552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8AA12653-FA21-4D31-B470-FDBC2CAB1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75978"/>
              </p:ext>
            </p:extLst>
          </p:nvPr>
        </p:nvGraphicFramePr>
        <p:xfrm>
          <a:off x="7200711" y="191940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E4B92FCE-7789-4DD3-B6D2-E3AF1E516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552859"/>
              </p:ext>
            </p:extLst>
          </p:nvPr>
        </p:nvGraphicFramePr>
        <p:xfrm>
          <a:off x="7198742" y="20420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774821"/>
            <a:ext cx="4800579" cy="3933444"/>
            <a:chOff x="6526962" y="1529124"/>
            <a:chExt cx="4800579" cy="393344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5A9A54-765E-4D3F-8C3D-739118073087}"/>
                </a:ext>
              </a:extLst>
            </p:cNvPr>
            <p:cNvGrpSpPr/>
            <p:nvPr/>
          </p:nvGrpSpPr>
          <p:grpSpPr>
            <a:xfrm>
              <a:off x="7753375" y="1529124"/>
              <a:ext cx="1086785" cy="973792"/>
              <a:chOff x="5787886" y="2021807"/>
              <a:chExt cx="1086785" cy="97379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F4D226-36B0-4711-8108-EF7DEEEA0278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xm835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1" name="Graphic 70" descr="User outline">
                <a:extLst>
                  <a:ext uri="{FF2B5EF4-FFF2-40B4-BE49-F238E27FC236}">
                    <a16:creationId xmlns:a16="http://schemas.microsoft.com/office/drawing/2014/main" id="{714D7B95-9E6D-47C0-BBF3-93F99986F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3537"/>
              </p:ext>
            </p:extLst>
          </p:nvPr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47775"/>
              </p:ext>
            </p:extLst>
          </p:nvPr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25615"/>
              </p:ext>
            </p:extLst>
          </p:nvPr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65925"/>
              </p:ext>
            </p:extLst>
          </p:nvPr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92801"/>
              </p:ext>
            </p:extLst>
          </p:nvPr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347396"/>
              </p:ext>
            </p:extLst>
          </p:nvPr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6865"/>
              </p:ext>
            </p:extLst>
          </p:nvPr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0019"/>
              </p:ext>
            </p:extLst>
          </p:nvPr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7097"/>
              </p:ext>
            </p:extLst>
          </p:nvPr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766"/>
              </p:ext>
            </p:extLst>
          </p:nvPr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04972"/>
              </p:ext>
            </p:extLst>
          </p:nvPr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97222"/>
              </p:ext>
            </p:extLst>
          </p:nvPr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0906"/>
              </p:ext>
            </p:extLst>
          </p:nvPr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35510"/>
              </p:ext>
            </p:extLst>
          </p:nvPr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38675"/>
              </p:ext>
            </p:extLst>
          </p:nvPr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13261"/>
              </p:ext>
            </p:extLst>
          </p:nvPr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049723"/>
              </p:ext>
            </p:extLst>
          </p:nvPr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52059"/>
              </p:ext>
            </p:extLst>
          </p:nvPr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283719"/>
              </p:ext>
            </p:extLst>
          </p:nvPr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32504"/>
              </p:ext>
            </p:extLst>
          </p:nvPr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53497"/>
              </p:ext>
            </p:extLst>
          </p:nvPr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89605"/>
              </p:ext>
            </p:extLst>
          </p:nvPr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20849"/>
              </p:ext>
            </p:extLst>
          </p:nvPr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30478"/>
              </p:ext>
            </p:extLst>
          </p:nvPr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08883"/>
              </p:ext>
            </p:extLst>
          </p:nvPr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32549"/>
              </p:ext>
            </p:extLst>
          </p:nvPr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29266"/>
              </p:ext>
            </p:extLst>
          </p:nvPr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963555"/>
              </p:ext>
            </p:extLst>
          </p:nvPr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01482"/>
              </p:ext>
            </p:extLst>
          </p:nvPr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85473"/>
              </p:ext>
            </p:extLst>
          </p:nvPr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24015"/>
              </p:ext>
            </p:extLst>
          </p:nvPr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37026"/>
              </p:ext>
            </p:extLst>
          </p:nvPr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16715"/>
              </p:ext>
            </p:extLst>
          </p:nvPr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6501"/>
              </p:ext>
            </p:extLst>
          </p:nvPr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27119"/>
              </p:ext>
            </p:extLst>
          </p:nvPr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84273"/>
              </p:ext>
            </p:extLst>
          </p:nvPr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4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801068"/>
            <a:ext cx="4800579" cy="3907197"/>
            <a:chOff x="6526962" y="1555371"/>
            <a:chExt cx="4800579" cy="39071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F4D226-36B0-4711-8108-EF7DEEEA0278}"/>
                </a:ext>
              </a:extLst>
            </p:cNvPr>
            <p:cNvSpPr txBox="1"/>
            <p:nvPr/>
          </p:nvSpPr>
          <p:spPr>
            <a:xfrm>
              <a:off x="7753375" y="210280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/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/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/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/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/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/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/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/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/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/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/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/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/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/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/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9FCA39DC-25AD-4562-BC35-045560949B3E}"/>
              </a:ext>
            </a:extLst>
          </p:cNvPr>
          <p:cNvSpPr txBox="1"/>
          <p:nvPr/>
        </p:nvSpPr>
        <p:spPr>
          <a:xfrm>
            <a:off x="1051206" y="5941372"/>
            <a:ext cx="958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Assume that transactions are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unforgeable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(digital signatures)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publicly verifiable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We done?</a:t>
            </a:r>
          </a:p>
        </p:txBody>
      </p:sp>
      <p:pic>
        <p:nvPicPr>
          <p:cNvPr id="112" name="Graphic 111" descr="Marketing outline">
            <a:extLst>
              <a:ext uri="{FF2B5EF4-FFF2-40B4-BE49-F238E27FC236}">
                <a16:creationId xmlns:a16="http://schemas.microsoft.com/office/drawing/2014/main" id="{F8DB05A7-13E7-40FC-84ED-C8F2391FB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0714" y="1364896"/>
            <a:ext cx="914400" cy="9144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6F53B83D-14A8-49EC-8F2F-00327423EED6}"/>
              </a:ext>
            </a:extLst>
          </p:cNvPr>
          <p:cNvSpPr txBox="1"/>
          <p:nvPr/>
        </p:nvSpPr>
        <p:spPr>
          <a:xfrm>
            <a:off x="7824047" y="1134807"/>
            <a:ext cx="15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2$ to 5_rs</a:t>
            </a:r>
            <a:endParaRPr lang="en-US" dirty="0">
              <a:solidFill>
                <a:srgbClr val="00FF99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F3443-6A2C-49B8-86D8-10D811DA8D0E}"/>
              </a:ext>
            </a:extLst>
          </p:cNvPr>
          <p:cNvGrpSpPr/>
          <p:nvPr/>
        </p:nvGrpSpPr>
        <p:grpSpPr>
          <a:xfrm>
            <a:off x="6405278" y="1803445"/>
            <a:ext cx="4285715" cy="3251833"/>
            <a:chOff x="6405278" y="1803445"/>
            <a:chExt cx="4285715" cy="3251833"/>
          </a:xfrm>
        </p:grpSpPr>
        <p:pic>
          <p:nvPicPr>
            <p:cNvPr id="5" name="Graphic 4" descr="Comment Like with solid fill">
              <a:extLst>
                <a:ext uri="{FF2B5EF4-FFF2-40B4-BE49-F238E27FC236}">
                  <a16:creationId xmlns:a16="http://schemas.microsoft.com/office/drawing/2014/main" id="{696BAD3F-24E0-432B-96AE-1E7A2BD1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67773" y="1803445"/>
              <a:ext cx="664371" cy="664371"/>
            </a:xfrm>
            <a:prstGeom prst="rect">
              <a:avLst/>
            </a:prstGeom>
          </p:spPr>
        </p:pic>
        <p:pic>
          <p:nvPicPr>
            <p:cNvPr id="116" name="Graphic 115" descr="Comment Like with solid fill">
              <a:extLst>
                <a:ext uri="{FF2B5EF4-FFF2-40B4-BE49-F238E27FC236}">
                  <a16:creationId xmlns:a16="http://schemas.microsoft.com/office/drawing/2014/main" id="{CA50ACFE-9D40-4B3B-8247-5EC6EA12F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8757" y="2191153"/>
              <a:ext cx="664371" cy="664371"/>
            </a:xfrm>
            <a:prstGeom prst="rect">
              <a:avLst/>
            </a:prstGeom>
          </p:spPr>
        </p:pic>
        <p:pic>
          <p:nvPicPr>
            <p:cNvPr id="117" name="Graphic 116" descr="Comment Like with solid fill">
              <a:extLst>
                <a:ext uri="{FF2B5EF4-FFF2-40B4-BE49-F238E27FC236}">
                  <a16:creationId xmlns:a16="http://schemas.microsoft.com/office/drawing/2014/main" id="{58E8897C-8AB4-497B-9E1A-7D8BF3AF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6622" y="3304799"/>
              <a:ext cx="664371" cy="664371"/>
            </a:xfrm>
            <a:prstGeom prst="rect">
              <a:avLst/>
            </a:prstGeom>
          </p:spPr>
        </p:pic>
        <p:pic>
          <p:nvPicPr>
            <p:cNvPr id="118" name="Graphic 117" descr="Comment Like with solid fill">
              <a:extLst>
                <a:ext uri="{FF2B5EF4-FFF2-40B4-BE49-F238E27FC236}">
                  <a16:creationId xmlns:a16="http://schemas.microsoft.com/office/drawing/2014/main" id="{F1D2CF97-F718-4CAB-83A4-5C05F7BD1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27333" y="4319584"/>
              <a:ext cx="664371" cy="664371"/>
            </a:xfrm>
            <a:prstGeom prst="rect">
              <a:avLst/>
            </a:prstGeom>
          </p:spPr>
        </p:pic>
        <p:pic>
          <p:nvPicPr>
            <p:cNvPr id="119" name="Graphic 118" descr="Comment Like with solid fill">
              <a:extLst>
                <a:ext uri="{FF2B5EF4-FFF2-40B4-BE49-F238E27FC236}">
                  <a16:creationId xmlns:a16="http://schemas.microsoft.com/office/drawing/2014/main" id="{3E388AB0-EB4D-4F7D-8E1D-0D69758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0828" y="4390907"/>
              <a:ext cx="664371" cy="664371"/>
            </a:xfrm>
            <a:prstGeom prst="rect">
              <a:avLst/>
            </a:prstGeom>
          </p:spPr>
        </p:pic>
        <p:pic>
          <p:nvPicPr>
            <p:cNvPr id="120" name="Graphic 119" descr="Comment Like with solid fill">
              <a:extLst>
                <a:ext uri="{FF2B5EF4-FFF2-40B4-BE49-F238E27FC236}">
                  <a16:creationId xmlns:a16="http://schemas.microsoft.com/office/drawing/2014/main" id="{EFFDBCB5-7F55-4AFA-9286-7B9596D7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05278" y="3150051"/>
              <a:ext cx="664371" cy="664371"/>
            </a:xfrm>
            <a:prstGeom prst="rect">
              <a:avLst/>
            </a:prstGeom>
          </p:spPr>
        </p:pic>
        <p:pic>
          <p:nvPicPr>
            <p:cNvPr id="121" name="Graphic 120" descr="Comment Like with solid fill">
              <a:extLst>
                <a:ext uri="{FF2B5EF4-FFF2-40B4-BE49-F238E27FC236}">
                  <a16:creationId xmlns:a16="http://schemas.microsoft.com/office/drawing/2014/main" id="{374CAE91-68D0-429E-806F-D84CF5765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13361" y="1957221"/>
              <a:ext cx="664371" cy="664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15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801068"/>
            <a:ext cx="4800579" cy="3907197"/>
            <a:chOff x="6526962" y="1555371"/>
            <a:chExt cx="4800579" cy="39071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F4D226-36B0-4711-8108-EF7DEEEA0278}"/>
                </a:ext>
              </a:extLst>
            </p:cNvPr>
            <p:cNvSpPr txBox="1"/>
            <p:nvPr/>
          </p:nvSpPr>
          <p:spPr>
            <a:xfrm>
              <a:off x="7753375" y="210280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/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/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/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/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/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/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/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/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/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/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/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/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/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/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/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A2606C1-AE8B-4A15-8617-450EF804B4DC}"/>
              </a:ext>
            </a:extLst>
          </p:cNvPr>
          <p:cNvGrpSpPr/>
          <p:nvPr/>
        </p:nvGrpSpPr>
        <p:grpSpPr>
          <a:xfrm>
            <a:off x="6487548" y="1127675"/>
            <a:ext cx="2856544" cy="1161201"/>
            <a:chOff x="6669654" y="1278755"/>
            <a:chExt cx="2856544" cy="11612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528A0-ECC3-4B0B-B511-493B2CE72777}"/>
                </a:ext>
              </a:extLst>
            </p:cNvPr>
            <p:cNvGrpSpPr/>
            <p:nvPr/>
          </p:nvGrpSpPr>
          <p:grpSpPr>
            <a:xfrm>
              <a:off x="7976154" y="1284848"/>
              <a:ext cx="1550044" cy="1144489"/>
              <a:chOff x="311491" y="1090816"/>
              <a:chExt cx="1550044" cy="1144489"/>
            </a:xfrm>
          </p:grpSpPr>
          <p:pic>
            <p:nvPicPr>
              <p:cNvPr id="199" name="Graphic 198" descr="Marketing outline">
                <a:extLst>
                  <a:ext uri="{FF2B5EF4-FFF2-40B4-BE49-F238E27FC236}">
                    <a16:creationId xmlns:a16="http://schemas.microsoft.com/office/drawing/2014/main" id="{95ADAF04-20D8-422B-B527-F76437FE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1491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6CF00BA-8C79-44D0-A679-C120F1703FFA}"/>
                  </a:ext>
                </a:extLst>
              </p:cNvPr>
              <p:cNvSpPr txBox="1"/>
              <p:nvPr/>
            </p:nvSpPr>
            <p:spPr>
              <a:xfrm>
                <a:off x="344824" y="1090816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2$ to 5_rs</a:t>
                </a:r>
                <a:endParaRPr lang="en-US" dirty="0">
                  <a:solidFill>
                    <a:srgbClr val="FF9966"/>
                  </a:solidFill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143C448-931C-4E3E-81CF-4FAE490166E9}"/>
                </a:ext>
              </a:extLst>
            </p:cNvPr>
            <p:cNvGrpSpPr/>
            <p:nvPr/>
          </p:nvGrpSpPr>
          <p:grpSpPr>
            <a:xfrm>
              <a:off x="6669654" y="1278755"/>
              <a:ext cx="1516711" cy="1161201"/>
              <a:chOff x="-169408" y="1074104"/>
              <a:chExt cx="1516711" cy="1161201"/>
            </a:xfrm>
          </p:grpSpPr>
          <p:pic>
            <p:nvPicPr>
              <p:cNvPr id="116" name="Graphic 115" descr="Marketing outline">
                <a:extLst>
                  <a:ext uri="{FF2B5EF4-FFF2-40B4-BE49-F238E27FC236}">
                    <a16:creationId xmlns:a16="http://schemas.microsoft.com/office/drawing/2014/main" id="{30059CA2-5975-459B-B4EF-C0AE31077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224028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DD1A34-EE4D-4920-B52C-6661B5315EC8}"/>
                  </a:ext>
                </a:extLst>
              </p:cNvPr>
              <p:cNvSpPr txBox="1"/>
              <p:nvPr/>
            </p:nvSpPr>
            <p:spPr>
              <a:xfrm>
                <a:off x="-169408" y="1074104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FF66"/>
                    </a:solidFill>
                    <a:latin typeface="Abadi" panose="020B0604020104020204" pitchFamily="34" charset="0"/>
                  </a:rPr>
                  <a:t>2$ to </a:t>
                </a:r>
                <a:r>
                  <a:rPr lang="en-US" sz="1800" dirty="0" err="1">
                    <a:solidFill>
                      <a:srgbClr val="FFFF66"/>
                    </a:solidFill>
                    <a:latin typeface="Abadi" panose="020B0604020104020204" pitchFamily="34" charset="0"/>
                  </a:rPr>
                  <a:t>ojs_t</a:t>
                </a:r>
                <a:endParaRPr lang="en-US" dirty="0">
                  <a:solidFill>
                    <a:srgbClr val="FFFF66"/>
                  </a:solidFill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5C9EA67D-2578-4DBD-831E-E4EA4B9A0165}"/>
              </a:ext>
            </a:extLst>
          </p:cNvPr>
          <p:cNvSpPr txBox="1"/>
          <p:nvPr/>
        </p:nvSpPr>
        <p:spPr>
          <a:xfrm>
            <a:off x="1051206" y="5941372"/>
            <a:ext cx="958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Assume that transactions are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unforgeable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(digital signatures)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publicly verifiable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Currency is a </a:t>
            </a:r>
            <a:r>
              <a:rPr lang="en-US" sz="1800" dirty="0">
                <a:solidFill>
                  <a:srgbClr val="FF9966"/>
                </a:solidFill>
                <a:latin typeface="Abadi" panose="020B0604020104020204" pitchFamily="34" charset="0"/>
              </a:rPr>
              <a:t>consensus problem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0510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07231" y="1288204"/>
            <a:ext cx="37197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No central trusted authority.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288204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4498220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1749534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Digital Currency with a Trusted Dictator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424483-A885-FBD7-5D5B-E77F2F58648C}"/>
              </a:ext>
            </a:extLst>
          </p:cNvPr>
          <p:cNvGrpSpPr/>
          <p:nvPr/>
        </p:nvGrpSpPr>
        <p:grpSpPr>
          <a:xfrm>
            <a:off x="9732516" y="1773735"/>
            <a:ext cx="1086785" cy="973792"/>
            <a:chOff x="294807" y="5350657"/>
            <a:chExt cx="1086785" cy="97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F4693-4DE0-D1E2-956A-8C5B18EDAEA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User outline">
              <a:extLst>
                <a:ext uri="{FF2B5EF4-FFF2-40B4-BE49-F238E27FC236}">
                  <a16:creationId xmlns:a16="http://schemas.microsoft.com/office/drawing/2014/main" id="{0B49C287-74C8-71AA-E8EC-F814A676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187FC-0824-38D3-B2C6-C6776553DEE4}"/>
              </a:ext>
            </a:extLst>
          </p:cNvPr>
          <p:cNvGrpSpPr/>
          <p:nvPr/>
        </p:nvGrpSpPr>
        <p:grpSpPr>
          <a:xfrm>
            <a:off x="9754803" y="4814106"/>
            <a:ext cx="1086785" cy="973792"/>
            <a:chOff x="294807" y="5350657"/>
            <a:chExt cx="1086785" cy="97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20042-725D-0CA3-C714-CCBBDAA4544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 descr="User outline">
              <a:extLst>
                <a:ext uri="{FF2B5EF4-FFF2-40B4-BE49-F238E27FC236}">
                  <a16:creationId xmlns:a16="http://schemas.microsoft.com/office/drawing/2014/main" id="{FBFF901D-33F5-5D07-72A5-9824E451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215AF2-A5F1-378D-E61B-E2B459B02173}"/>
              </a:ext>
            </a:extLst>
          </p:cNvPr>
          <p:cNvGrpSpPr/>
          <p:nvPr/>
        </p:nvGrpSpPr>
        <p:grpSpPr>
          <a:xfrm>
            <a:off x="9162765" y="5563056"/>
            <a:ext cx="1086785" cy="973792"/>
            <a:chOff x="294807" y="5350657"/>
            <a:chExt cx="1086785" cy="9737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23EF66-12D6-F8F6-48E7-F6B7A6CE55E0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6" name="Graphic 15" descr="User outline">
              <a:extLst>
                <a:ext uri="{FF2B5EF4-FFF2-40B4-BE49-F238E27FC236}">
                  <a16:creationId xmlns:a16="http://schemas.microsoft.com/office/drawing/2014/main" id="{BA1D0DBC-5D2E-DC66-3577-2FD60208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FEBA2C-FF7F-6379-056D-37633278EEE4}"/>
              </a:ext>
            </a:extLst>
          </p:cNvPr>
          <p:cNvGrpSpPr/>
          <p:nvPr/>
        </p:nvGrpSpPr>
        <p:grpSpPr>
          <a:xfrm>
            <a:off x="10087452" y="2789139"/>
            <a:ext cx="1086785" cy="973792"/>
            <a:chOff x="294807" y="5350657"/>
            <a:chExt cx="1086785" cy="97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B47EF5-1584-3D3E-04D0-914A243BC9E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phic 18" descr="User outline">
              <a:extLst>
                <a:ext uri="{FF2B5EF4-FFF2-40B4-BE49-F238E27FC236}">
                  <a16:creationId xmlns:a16="http://schemas.microsoft.com/office/drawing/2014/main" id="{0C3F2B7C-D0A5-B44B-ED14-578F5AFC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BDB814-7512-CC7B-97FB-5937505CD7BD}"/>
              </a:ext>
            </a:extLst>
          </p:cNvPr>
          <p:cNvGrpSpPr/>
          <p:nvPr/>
        </p:nvGrpSpPr>
        <p:grpSpPr>
          <a:xfrm>
            <a:off x="8963600" y="1190896"/>
            <a:ext cx="1086785" cy="973792"/>
            <a:chOff x="294807" y="5350657"/>
            <a:chExt cx="1086785" cy="97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C6E7E9-188D-E3A0-1A77-72BD3D2887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2" name="Graphic 21" descr="User outline">
              <a:extLst>
                <a:ext uri="{FF2B5EF4-FFF2-40B4-BE49-F238E27FC236}">
                  <a16:creationId xmlns:a16="http://schemas.microsoft.com/office/drawing/2014/main" id="{6A9C497C-5247-EE09-DB2D-B990BE29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2FB811-063B-B9A5-DC33-1E012356B1EA}"/>
              </a:ext>
            </a:extLst>
          </p:cNvPr>
          <p:cNvGrpSpPr/>
          <p:nvPr/>
        </p:nvGrpSpPr>
        <p:grpSpPr>
          <a:xfrm>
            <a:off x="10097573" y="3798502"/>
            <a:ext cx="1086785" cy="973792"/>
            <a:chOff x="294807" y="5350657"/>
            <a:chExt cx="1086785" cy="97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752F98-3256-31D4-872E-38049D00BEA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User outline">
              <a:extLst>
                <a:ext uri="{FF2B5EF4-FFF2-40B4-BE49-F238E27FC236}">
                  <a16:creationId xmlns:a16="http://schemas.microsoft.com/office/drawing/2014/main" id="{5C7C4D73-FAFD-1C11-38C4-4F9ABDC71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48E2713-CABD-7164-7DF4-1A3FCD319FE8}"/>
              </a:ext>
            </a:extLst>
          </p:cNvPr>
          <p:cNvSpPr/>
          <p:nvPr/>
        </p:nvSpPr>
        <p:spPr>
          <a:xfrm>
            <a:off x="694094" y="2164688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246A06-3DBC-76D7-24AE-9BE3AB7B4604}"/>
              </a:ext>
            </a:extLst>
          </p:cNvPr>
          <p:cNvSpPr txBox="1"/>
          <p:nvPr/>
        </p:nvSpPr>
        <p:spPr>
          <a:xfrm>
            <a:off x="2311261" y="231010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F2A06D-AAEF-ED8E-6133-7C5BFF6C1C9B}"/>
              </a:ext>
            </a:extLst>
          </p:cNvPr>
          <p:cNvCxnSpPr/>
          <p:nvPr/>
        </p:nvCxnSpPr>
        <p:spPr>
          <a:xfrm>
            <a:off x="1057235" y="2724052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41">
            <a:extLst>
              <a:ext uri="{FF2B5EF4-FFF2-40B4-BE49-F238E27FC236}">
                <a16:creationId xmlns:a16="http://schemas.microsoft.com/office/drawing/2014/main" id="{A087628F-783C-C3BF-8F1C-4479A467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75401"/>
              </p:ext>
            </p:extLst>
          </p:nvPr>
        </p:nvGraphicFramePr>
        <p:xfrm>
          <a:off x="1072713" y="2861222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3EC387D-6002-B2C5-274C-6E50872D2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18627"/>
              </p:ext>
            </p:extLst>
          </p:nvPr>
        </p:nvGraphicFramePr>
        <p:xfrm>
          <a:off x="1026988" y="3236528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73075E7-3B3E-EC47-3099-798616592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14066"/>
              </p:ext>
            </p:extLst>
          </p:nvPr>
        </p:nvGraphicFramePr>
        <p:xfrm>
          <a:off x="1033370" y="3686108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F192EC2-C932-3D73-B78E-C6E957C8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5155"/>
              </p:ext>
            </p:extLst>
          </p:nvPr>
        </p:nvGraphicFramePr>
        <p:xfrm>
          <a:off x="1026988" y="4142145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2B16EBA-D38C-C92A-A4DD-3C75C5AA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86641"/>
              </p:ext>
            </p:extLst>
          </p:nvPr>
        </p:nvGraphicFramePr>
        <p:xfrm>
          <a:off x="1026988" y="460475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E56D0E1-8746-C106-0589-E67AE07D5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81980"/>
              </p:ext>
            </p:extLst>
          </p:nvPr>
        </p:nvGraphicFramePr>
        <p:xfrm>
          <a:off x="1020782" y="5055713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00FC8608-94D5-CA8C-186A-761D3AFD6F38}"/>
              </a:ext>
            </a:extLst>
          </p:cNvPr>
          <p:cNvGrpSpPr/>
          <p:nvPr/>
        </p:nvGrpSpPr>
        <p:grpSpPr>
          <a:xfrm>
            <a:off x="5471742" y="2487990"/>
            <a:ext cx="1807493" cy="2549881"/>
            <a:chOff x="9039044" y="1235870"/>
            <a:chExt cx="1807493" cy="2549881"/>
          </a:xfrm>
        </p:grpSpPr>
        <p:pic>
          <p:nvPicPr>
            <p:cNvPr id="60" name="Graphic 59" descr="User outline">
              <a:extLst>
                <a:ext uri="{FF2B5EF4-FFF2-40B4-BE49-F238E27FC236}">
                  <a16:creationId xmlns:a16="http://schemas.microsoft.com/office/drawing/2014/main" id="{40BAC89F-463D-A638-8CDC-A9C2B5265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9044" y="1978258"/>
              <a:ext cx="1807493" cy="1807493"/>
            </a:xfrm>
            <a:prstGeom prst="rect">
              <a:avLst/>
            </a:prstGeom>
          </p:spPr>
        </p:pic>
        <p:pic>
          <p:nvPicPr>
            <p:cNvPr id="61" name="Graphic 60" descr="Crown with solid fill">
              <a:extLst>
                <a:ext uri="{FF2B5EF4-FFF2-40B4-BE49-F238E27FC236}">
                  <a16:creationId xmlns:a16="http://schemas.microsoft.com/office/drawing/2014/main" id="{7B90B185-E580-098B-E4BA-5DBA381AB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24524" y="1235870"/>
              <a:ext cx="1036534" cy="1036534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077FE2-FAE9-2ADC-AD12-913A37390277}"/>
              </a:ext>
            </a:extLst>
          </p:cNvPr>
          <p:cNvCxnSpPr>
            <a:cxnSpLocks/>
          </p:cNvCxnSpPr>
          <p:nvPr/>
        </p:nvCxnSpPr>
        <p:spPr>
          <a:xfrm flipV="1">
            <a:off x="7336226" y="2122588"/>
            <a:ext cx="1736379" cy="877787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1C40D93-3961-E4AB-A066-AB6766EC57F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543810" y="2547472"/>
            <a:ext cx="2188706" cy="801743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4A54A2-DBB5-A475-BA13-E6E4BAF1D92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615657" y="3562876"/>
            <a:ext cx="2471795" cy="175468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4496CD-4182-93EE-8390-DA86610F253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605226" y="4147355"/>
            <a:ext cx="2492347" cy="424884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9FD20A-D917-E21F-54E5-8CFFB7DC2A3A}"/>
              </a:ext>
            </a:extLst>
          </p:cNvPr>
          <p:cNvCxnSpPr>
            <a:cxnSpLocks/>
          </p:cNvCxnSpPr>
          <p:nvPr/>
        </p:nvCxnSpPr>
        <p:spPr>
          <a:xfrm>
            <a:off x="7572853" y="4623483"/>
            <a:ext cx="2199923" cy="888329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5404AB-653D-F8DA-9984-F15B923028F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336226" y="4956663"/>
            <a:ext cx="1826539" cy="1380130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5B1E281-F717-7EAB-3FA2-573CB0F611E6}"/>
              </a:ext>
            </a:extLst>
          </p:cNvPr>
          <p:cNvSpPr txBox="1"/>
          <p:nvPr/>
        </p:nvSpPr>
        <p:spPr>
          <a:xfrm>
            <a:off x="629025" y="5888622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It is easy to achieve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consensus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through a trusted center that decides everything.</a:t>
            </a:r>
          </a:p>
        </p:txBody>
      </p:sp>
    </p:spTree>
    <p:extLst>
      <p:ext uri="{BB962C8B-B14F-4D97-AF65-F5344CB8AC3E}">
        <p14:creationId xmlns:p14="http://schemas.microsoft.com/office/powerpoint/2010/main" val="3324625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3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Currency as a Consensus Problem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F55A71D-EA53-44D7-9020-CF19A9BE443F}"/>
              </a:ext>
            </a:extLst>
          </p:cNvPr>
          <p:cNvSpPr txBox="1"/>
          <p:nvPr/>
        </p:nvSpPr>
        <p:spPr>
          <a:xfrm>
            <a:off x="838200" y="1413304"/>
            <a:ext cx="118071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Model:</a:t>
            </a: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1. A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state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In currency, the state is a </a:t>
            </a:r>
            <a:r>
              <a:rPr lang="en-US" sz="2000" u="sng" dirty="0">
                <a:solidFill>
                  <a:srgbClr val="CCCCFF"/>
                </a:solidFill>
                <a:latin typeface="Abadi" panose="020B0604020104020204" pitchFamily="34" charset="0"/>
              </a:rPr>
              <a:t>ledger containing transaction history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2. Anyone can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update the state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under a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specified set of rules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In currency, anyone can </a:t>
            </a:r>
            <a:r>
              <a:rPr lang="en-US" sz="2000" u="sng" dirty="0">
                <a:solidFill>
                  <a:srgbClr val="CCCCFF"/>
                </a:solidFill>
                <a:latin typeface="Abadi" panose="020B0604020104020204" pitchFamily="34" charset="0"/>
              </a:rPr>
              <a:t>add a transaction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A transaction must satisfy a </a:t>
            </a:r>
            <a:r>
              <a:rPr lang="en-US" sz="2000" u="sng" dirty="0">
                <a:solidFill>
                  <a:srgbClr val="CCCCFF"/>
                </a:solidFill>
                <a:latin typeface="Abadi" panose="020B0604020104020204" pitchFamily="34" charset="0"/>
              </a:rPr>
              <a:t>set of rules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: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The transaction is “signed” by its publisher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Positive amount (no stealing)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No double payments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No over-spending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8BE94-B09F-4D11-9AA7-B3B8CC847CDD}"/>
              </a:ext>
            </a:extLst>
          </p:cNvPr>
          <p:cNvSpPr txBox="1"/>
          <p:nvPr/>
        </p:nvSpPr>
        <p:spPr>
          <a:xfrm>
            <a:off x="838200" y="5615478"/>
            <a:ext cx="8948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Goal: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Reach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consensus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over the state.</a:t>
            </a:r>
          </a:p>
        </p:txBody>
      </p:sp>
    </p:spTree>
    <p:extLst>
      <p:ext uri="{BB962C8B-B14F-4D97-AF65-F5344CB8AC3E}">
        <p14:creationId xmlns:p14="http://schemas.microsoft.com/office/powerpoint/2010/main" val="137368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How to Reach Consensus?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63FF7-30B5-4F1D-AF29-F0FE60F56CE1}"/>
              </a:ext>
            </a:extLst>
          </p:cNvPr>
          <p:cNvSpPr txBox="1"/>
          <p:nvPr/>
        </p:nvSpPr>
        <p:spPr>
          <a:xfrm>
            <a:off x="3479898" y="3772972"/>
            <a:ext cx="523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(i</a:t>
            </a:r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 a Decentralized, Permissionless and Secure way)</a:t>
            </a:r>
            <a:endParaRPr lang="en-US" dirty="0">
              <a:solidFill>
                <a:srgbClr val="CC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0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376957" y="2037044"/>
            <a:ext cx="6097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Crypto?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22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The Blockchain Solution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81DD75E-E5B8-4CEE-9871-28DB3C2D2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4" y="2356653"/>
            <a:ext cx="864038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1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The Blockchain Solution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7F89A-BF49-0EB3-D3A2-5FE4026F7395}"/>
              </a:ext>
            </a:extLst>
          </p:cNvPr>
          <p:cNvSpPr txBox="1"/>
          <p:nvPr/>
        </p:nvSpPr>
        <p:spPr>
          <a:xfrm>
            <a:off x="838200" y="1413304"/>
            <a:ext cx="11807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Main Idea: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 Update the state in rounds (aka blocks), few updates at a time.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25747-7F92-3F93-D6C1-B16DB95FF1DF}"/>
              </a:ext>
            </a:extLst>
          </p:cNvPr>
          <p:cNvSpPr/>
          <p:nvPr/>
        </p:nvSpPr>
        <p:spPr>
          <a:xfrm>
            <a:off x="2656890" y="2886877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024D9-5C90-89A7-D760-3DD56798C258}"/>
              </a:ext>
            </a:extLst>
          </p:cNvPr>
          <p:cNvSpPr txBox="1"/>
          <p:nvPr/>
        </p:nvSpPr>
        <p:spPr>
          <a:xfrm>
            <a:off x="2981963" y="288600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EF65C-B4DA-8AED-4009-7433AFF4C0C2}"/>
              </a:ext>
            </a:extLst>
          </p:cNvPr>
          <p:cNvCxnSpPr>
            <a:cxnSpLocks/>
          </p:cNvCxnSpPr>
          <p:nvPr/>
        </p:nvCxnSpPr>
        <p:spPr>
          <a:xfrm>
            <a:off x="2738297" y="326853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B276F9-1D90-FA01-BE41-6900EE59DEF7}"/>
              </a:ext>
            </a:extLst>
          </p:cNvPr>
          <p:cNvSpPr/>
          <p:nvPr/>
        </p:nvSpPr>
        <p:spPr>
          <a:xfrm>
            <a:off x="5123335" y="2886877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7CBED2-D70B-6F94-72CD-EFAC510C4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89989"/>
              </p:ext>
            </p:extLst>
          </p:nvPr>
        </p:nvGraphicFramePr>
        <p:xfrm>
          <a:off x="5213290" y="324743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CD6506-C0FA-16D7-FA01-E5159F73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139114"/>
              </p:ext>
            </p:extLst>
          </p:nvPr>
        </p:nvGraphicFramePr>
        <p:xfrm>
          <a:off x="5249509" y="351176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55815C-1E06-E851-ACC3-B3D60F2B2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85566"/>
              </p:ext>
            </p:extLst>
          </p:nvPr>
        </p:nvGraphicFramePr>
        <p:xfrm>
          <a:off x="5258441" y="384328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B0EC330-FC6D-3A12-A818-1819174A174B}"/>
              </a:ext>
            </a:extLst>
          </p:cNvPr>
          <p:cNvSpPr txBox="1"/>
          <p:nvPr/>
        </p:nvSpPr>
        <p:spPr>
          <a:xfrm>
            <a:off x="5442695" y="288732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1C7410-04AF-1182-18C0-0A51DF4B22A7}"/>
              </a:ext>
            </a:extLst>
          </p:cNvPr>
          <p:cNvCxnSpPr>
            <a:cxnSpLocks/>
          </p:cNvCxnSpPr>
          <p:nvPr/>
        </p:nvCxnSpPr>
        <p:spPr>
          <a:xfrm>
            <a:off x="5199029" y="326985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B52C-6D07-B7C0-709E-2AC66CC1390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55618" y="3565623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A2A7CF-0E22-3B9E-A50B-019A4D20FEB3}"/>
              </a:ext>
            </a:extLst>
          </p:cNvPr>
          <p:cNvSpPr/>
          <p:nvPr/>
        </p:nvSpPr>
        <p:spPr>
          <a:xfrm>
            <a:off x="7568464" y="2893965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BE7777-EDC9-F0AB-13ED-83D154AAC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314046"/>
              </p:ext>
            </p:extLst>
          </p:nvPr>
        </p:nvGraphicFramePr>
        <p:xfrm>
          <a:off x="7658419" y="3254523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CF71C0F-679C-3B14-F76A-202BE9374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05690"/>
              </p:ext>
            </p:extLst>
          </p:nvPr>
        </p:nvGraphicFramePr>
        <p:xfrm>
          <a:off x="7694638" y="3518848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lero_7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A108B5F-A8D1-47AF-8803-1703AADB8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48211"/>
              </p:ext>
            </p:extLst>
          </p:nvPr>
        </p:nvGraphicFramePr>
        <p:xfrm>
          <a:off x="7703570" y="3850371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jfkr87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DC29181-ADC1-577B-9517-2EDB52079EA3}"/>
              </a:ext>
            </a:extLst>
          </p:cNvPr>
          <p:cNvSpPr txBox="1"/>
          <p:nvPr/>
        </p:nvSpPr>
        <p:spPr>
          <a:xfrm>
            <a:off x="7887824" y="2894417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328BB-2EDE-BF9A-147B-F4231C1C26CB}"/>
              </a:ext>
            </a:extLst>
          </p:cNvPr>
          <p:cNvCxnSpPr>
            <a:cxnSpLocks/>
          </p:cNvCxnSpPr>
          <p:nvPr/>
        </p:nvCxnSpPr>
        <p:spPr>
          <a:xfrm>
            <a:off x="7644158" y="3276942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A024D2-AE21-7242-D393-1124BF5E205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00747" y="3572711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1F0593-9B71-FF39-D832-DEC4D4D94B2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445876" y="3572711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2295B3-8694-A918-91A6-FE2D8E6CF0CB}"/>
              </a:ext>
            </a:extLst>
          </p:cNvPr>
          <p:cNvSpPr txBox="1"/>
          <p:nvPr/>
        </p:nvSpPr>
        <p:spPr>
          <a:xfrm>
            <a:off x="838200" y="4772700"/>
            <a:ext cx="10241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  At every round, a new random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leader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is chosen to create the new block.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A6EBC-53C6-F71B-064B-91EE42964873}"/>
              </a:ext>
            </a:extLst>
          </p:cNvPr>
          <p:cNvSpPr txBox="1"/>
          <p:nvPr/>
        </p:nvSpPr>
        <p:spPr>
          <a:xfrm>
            <a:off x="838200" y="5331767"/>
            <a:ext cx="9705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 Every participant has his own copy of the ledger (aka the blockchain) and accepts a new block if all transactions are valid.</a:t>
            </a:r>
          </a:p>
        </p:txBody>
      </p:sp>
    </p:spTree>
    <p:extLst>
      <p:ext uri="{BB962C8B-B14F-4D97-AF65-F5344CB8AC3E}">
        <p14:creationId xmlns:p14="http://schemas.microsoft.com/office/powerpoint/2010/main" val="3106859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801068"/>
            <a:ext cx="4800579" cy="3907197"/>
            <a:chOff x="6526962" y="1555371"/>
            <a:chExt cx="4800579" cy="39071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F4D226-36B0-4711-8108-EF7DEEEA0278}"/>
                </a:ext>
              </a:extLst>
            </p:cNvPr>
            <p:cNvSpPr txBox="1"/>
            <p:nvPr/>
          </p:nvSpPr>
          <p:spPr>
            <a:xfrm>
              <a:off x="7753375" y="210280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/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/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/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/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/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/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/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/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/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/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/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/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/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/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/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A2606C1-AE8B-4A15-8617-450EF804B4DC}"/>
              </a:ext>
            </a:extLst>
          </p:cNvPr>
          <p:cNvGrpSpPr/>
          <p:nvPr/>
        </p:nvGrpSpPr>
        <p:grpSpPr>
          <a:xfrm>
            <a:off x="6487548" y="1127675"/>
            <a:ext cx="2856544" cy="1161201"/>
            <a:chOff x="6669654" y="1278755"/>
            <a:chExt cx="2856544" cy="11612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528A0-ECC3-4B0B-B511-493B2CE72777}"/>
                </a:ext>
              </a:extLst>
            </p:cNvPr>
            <p:cNvGrpSpPr/>
            <p:nvPr/>
          </p:nvGrpSpPr>
          <p:grpSpPr>
            <a:xfrm>
              <a:off x="7976154" y="1284848"/>
              <a:ext cx="1550044" cy="1144489"/>
              <a:chOff x="311491" y="1090816"/>
              <a:chExt cx="1550044" cy="1144489"/>
            </a:xfrm>
          </p:grpSpPr>
          <p:pic>
            <p:nvPicPr>
              <p:cNvPr id="199" name="Graphic 198" descr="Marketing outline">
                <a:extLst>
                  <a:ext uri="{FF2B5EF4-FFF2-40B4-BE49-F238E27FC236}">
                    <a16:creationId xmlns:a16="http://schemas.microsoft.com/office/drawing/2014/main" id="{95ADAF04-20D8-422B-B527-F76437FE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1491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6CF00BA-8C79-44D0-A679-C120F1703FFA}"/>
                  </a:ext>
                </a:extLst>
              </p:cNvPr>
              <p:cNvSpPr txBox="1"/>
              <p:nvPr/>
            </p:nvSpPr>
            <p:spPr>
              <a:xfrm>
                <a:off x="344824" y="1090816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2$ to 5_rs</a:t>
                </a:r>
                <a:endParaRPr lang="en-US" dirty="0">
                  <a:solidFill>
                    <a:srgbClr val="FF9966"/>
                  </a:solidFill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143C448-931C-4E3E-81CF-4FAE490166E9}"/>
                </a:ext>
              </a:extLst>
            </p:cNvPr>
            <p:cNvGrpSpPr/>
            <p:nvPr/>
          </p:nvGrpSpPr>
          <p:grpSpPr>
            <a:xfrm>
              <a:off x="6669654" y="1278755"/>
              <a:ext cx="1516711" cy="1161201"/>
              <a:chOff x="-169408" y="1074104"/>
              <a:chExt cx="1516711" cy="1161201"/>
            </a:xfrm>
          </p:grpSpPr>
          <p:pic>
            <p:nvPicPr>
              <p:cNvPr id="116" name="Graphic 115" descr="Marketing outline">
                <a:extLst>
                  <a:ext uri="{FF2B5EF4-FFF2-40B4-BE49-F238E27FC236}">
                    <a16:creationId xmlns:a16="http://schemas.microsoft.com/office/drawing/2014/main" id="{30059CA2-5975-459B-B4EF-C0AE31077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224028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DD1A34-EE4D-4920-B52C-6661B5315EC8}"/>
                  </a:ext>
                </a:extLst>
              </p:cNvPr>
              <p:cNvSpPr txBox="1"/>
              <p:nvPr/>
            </p:nvSpPr>
            <p:spPr>
              <a:xfrm>
                <a:off x="-169408" y="1074104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FF66"/>
                    </a:solidFill>
                    <a:latin typeface="Abadi" panose="020B0604020104020204" pitchFamily="34" charset="0"/>
                  </a:rPr>
                  <a:t>2$ to </a:t>
                </a:r>
                <a:r>
                  <a:rPr lang="en-US" sz="1800" dirty="0" err="1">
                    <a:solidFill>
                      <a:srgbClr val="FFFF66"/>
                    </a:solidFill>
                    <a:latin typeface="Abadi" panose="020B0604020104020204" pitchFamily="34" charset="0"/>
                  </a:rPr>
                  <a:t>ojs_t</a:t>
                </a:r>
                <a:endParaRPr lang="en-US" dirty="0">
                  <a:solidFill>
                    <a:srgbClr val="FFFF66"/>
                  </a:solidFill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5C9EA67D-2578-4DBD-831E-E4EA4B9A0165}"/>
              </a:ext>
            </a:extLst>
          </p:cNvPr>
          <p:cNvSpPr txBox="1"/>
          <p:nvPr/>
        </p:nvSpPr>
        <p:spPr>
          <a:xfrm>
            <a:off x="1051206" y="5941372"/>
            <a:ext cx="958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Assume that transactions are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unforgeable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(digital signatures)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publicly verifiable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Currency is a </a:t>
            </a:r>
            <a:r>
              <a:rPr lang="en-US" sz="1800" dirty="0">
                <a:solidFill>
                  <a:srgbClr val="FF9966"/>
                </a:solidFill>
                <a:latin typeface="Abadi" panose="020B0604020104020204" pitchFamily="34" charset="0"/>
              </a:rPr>
              <a:t>consensus problem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840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83A353-994E-4B30-A8C4-CCFBF7985BF5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D6448-01C6-44AB-98F6-AE3F4FBEF21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85A72153-C8A0-474E-8628-0FBDA2C9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BDB294-2812-4FAB-AF5C-5F878E4FE870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2295B82E-BE8D-47E5-B20A-486D1066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8749E6-8FB2-4533-B8A2-A1AF926827E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2" name="Graphic 51" descr="User outline">
              <a:extLst>
                <a:ext uri="{FF2B5EF4-FFF2-40B4-BE49-F238E27FC236}">
                  <a16:creationId xmlns:a16="http://schemas.microsoft.com/office/drawing/2014/main" id="{3752F7F9-81C8-4C5F-ABF6-45B85B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D81F8D-220C-4289-A14B-463E131816C9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067EF6E5-A4BA-4AB4-90A1-C4FFFAC6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37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0D6448-01C6-44AB-98F6-AE3F4FBEF21D}"/>
              </a:ext>
            </a:extLst>
          </p:cNvPr>
          <p:cNvSpPr txBox="1"/>
          <p:nvPr/>
        </p:nvSpPr>
        <p:spPr>
          <a:xfrm>
            <a:off x="390222" y="5924339"/>
            <a:ext cx="1086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satoshi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BDB294-2812-4FAB-AF5C-5F878E4FE870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2295B82E-BE8D-47E5-B20A-486D1066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8749E6-8FB2-4533-B8A2-A1AF926827E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2" name="Graphic 51" descr="User outline">
              <a:extLst>
                <a:ext uri="{FF2B5EF4-FFF2-40B4-BE49-F238E27FC236}">
                  <a16:creationId xmlns:a16="http://schemas.microsoft.com/office/drawing/2014/main" id="{3752F7F9-81C8-4C5F-ABF6-45B85B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D81F8D-220C-4289-A14B-463E131816C9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067EF6E5-A4BA-4AB4-90A1-C4FFFAC6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Marketing outline">
            <a:extLst>
              <a:ext uri="{FF2B5EF4-FFF2-40B4-BE49-F238E27FC236}">
                <a16:creationId xmlns:a16="http://schemas.microsoft.com/office/drawing/2014/main" id="{FC0C91EF-B965-45AD-A5EF-4B5B6B787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776" y="5180298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200" y="1320939"/>
            <a:ext cx="5665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0.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Genesis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is created and published.</a:t>
            </a:r>
          </a:p>
        </p:txBody>
      </p:sp>
    </p:spTree>
    <p:extLst>
      <p:ext uri="{BB962C8B-B14F-4D97-AF65-F5344CB8AC3E}">
        <p14:creationId xmlns:p14="http://schemas.microsoft.com/office/powerpoint/2010/main" val="3611579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updates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to the shared state.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22AA64-85E7-4C3D-A4A2-B72F60CF7707}"/>
              </a:ext>
            </a:extLst>
          </p:cNvPr>
          <p:cNvGrpSpPr/>
          <p:nvPr/>
        </p:nvGrpSpPr>
        <p:grpSpPr>
          <a:xfrm>
            <a:off x="2667293" y="5148867"/>
            <a:ext cx="1196893" cy="1168155"/>
            <a:chOff x="2667293" y="5148867"/>
            <a:chExt cx="1196893" cy="11681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1" name="Graphic 70" descr="Marketing outline">
              <a:extLst>
                <a:ext uri="{FF2B5EF4-FFF2-40B4-BE49-F238E27FC236}">
                  <a16:creationId xmlns:a16="http://schemas.microsoft.com/office/drawing/2014/main" id="{876AF717-D3B5-43AA-B6E3-A1126792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89A855-1CC4-414C-9159-B358A3B90FFB}"/>
              </a:ext>
            </a:extLst>
          </p:cNvPr>
          <p:cNvGrpSpPr/>
          <p:nvPr/>
        </p:nvGrpSpPr>
        <p:grpSpPr>
          <a:xfrm>
            <a:off x="6047006" y="5164930"/>
            <a:ext cx="1189305" cy="1144665"/>
            <a:chOff x="6047006" y="5164930"/>
            <a:chExt cx="1189305" cy="1144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7006" y="5909485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2" name="Graphic 71" descr="Marketing outline">
              <a:extLst>
                <a:ext uri="{FF2B5EF4-FFF2-40B4-BE49-F238E27FC236}">
                  <a16:creationId xmlns:a16="http://schemas.microsoft.com/office/drawing/2014/main" id="{2CDD336B-A6F1-4856-A6C5-C91C4E3A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21911" y="5164930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55BC9-A2FB-4A82-834C-4B289B3ED081}"/>
              </a:ext>
            </a:extLst>
          </p:cNvPr>
          <p:cNvGrpSpPr/>
          <p:nvPr/>
        </p:nvGrpSpPr>
        <p:grpSpPr>
          <a:xfrm>
            <a:off x="8324077" y="5164930"/>
            <a:ext cx="1228002" cy="1168993"/>
            <a:chOff x="8324077" y="5164930"/>
            <a:chExt cx="1228002" cy="116899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3" name="Graphic 72" descr="Marketing outline">
              <a:extLst>
                <a:ext uri="{FF2B5EF4-FFF2-40B4-BE49-F238E27FC236}">
                  <a16:creationId xmlns:a16="http://schemas.microsoft.com/office/drawing/2014/main" id="{43278BCA-10EE-4E67-958B-9553FA83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7679" y="516493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69044"/>
              </p:ext>
            </p:extLst>
          </p:nvPr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308690"/>
              </p:ext>
            </p:extLst>
          </p:nvPr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9791"/>
              </p:ext>
            </p:extLst>
          </p:nvPr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6384"/>
              </p:ext>
            </p:extLst>
          </p:nvPr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40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686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Every once in a while, a random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is chosen to create the next block.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/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5877-27E7-4FDE-A7BF-506D82A6E4CB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F13D9D-DD1D-4CF0-A4DD-03BF5BF70CB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User outline">
              <a:extLst>
                <a:ext uri="{FF2B5EF4-FFF2-40B4-BE49-F238E27FC236}">
                  <a16:creationId xmlns:a16="http://schemas.microsoft.com/office/drawing/2014/main" id="{360D9B0B-0CE9-4D51-BF5F-317DE0A76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E02C2E-9357-4900-836B-3B9DB959A66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DF52A4-3489-46D8-BEED-C69D0BEF7F3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7C2E2C9B-FE4B-4961-97FB-53BAC0BF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658508-4052-4697-A315-5480E64E148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19E25B-4015-4CC8-9B55-876FE85F696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User outline">
              <a:extLst>
                <a:ext uri="{FF2B5EF4-FFF2-40B4-BE49-F238E27FC236}">
                  <a16:creationId xmlns:a16="http://schemas.microsoft.com/office/drawing/2014/main" id="{759554E5-6006-4D42-9FFA-C40D2A60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10A549-4CA8-4174-8964-4529F3165A78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3E34C9-E9E6-4D55-88B6-4D2536EE16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7" name="Graphic 76" descr="User outline">
              <a:extLst>
                <a:ext uri="{FF2B5EF4-FFF2-40B4-BE49-F238E27FC236}">
                  <a16:creationId xmlns:a16="http://schemas.microsoft.com/office/drawing/2014/main" id="{943DCEC9-4B67-4A8B-A6CA-6F2BF00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011BA6-05B0-41CF-94DC-EEEFBD85660D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45870A-9B9F-4E9F-8EF9-4D43269FDD9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0AE8A54D-1B59-483C-B2D0-7473D7B3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BF2C162-CE3A-45F6-B8A2-6257EC382573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BE4FC9D-CCF4-434A-B375-AC746A38EF7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1D5CFD33-C305-4E94-BE07-ED59A071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BC95B9-2F3F-4543-B56B-6FF99DD209DD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D38F3D-B115-469A-94D7-E5D2FC7D81D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112A2B85-8A81-462C-9A29-24FAEA45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23DDE-64CB-4F83-9D36-03294526C1A7}"/>
              </a:ext>
            </a:extLst>
          </p:cNvPr>
          <p:cNvGrpSpPr/>
          <p:nvPr/>
        </p:nvGrpSpPr>
        <p:grpSpPr>
          <a:xfrm>
            <a:off x="9423029" y="5060767"/>
            <a:ext cx="1086785" cy="1265729"/>
            <a:chOff x="9423029" y="5060767"/>
            <a:chExt cx="1086785" cy="126572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65FC95-E1A1-4CCD-9DF1-20BA4EFCA2D8}"/>
                </a:ext>
              </a:extLst>
            </p:cNvPr>
            <p:cNvGrpSpPr/>
            <p:nvPr/>
          </p:nvGrpSpPr>
          <p:grpSpPr>
            <a:xfrm>
              <a:off x="9423029" y="5352704"/>
              <a:ext cx="1086785" cy="973792"/>
              <a:chOff x="294807" y="5350657"/>
              <a:chExt cx="1086785" cy="973792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B31493-B9F5-48C4-8727-3CC701BE2EF4}"/>
                  </a:ext>
                </a:extLst>
              </p:cNvPr>
              <p:cNvSpPr txBox="1"/>
              <p:nvPr/>
            </p:nvSpPr>
            <p:spPr>
              <a:xfrm>
                <a:off x="294807" y="592433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1" name="Graphic 90" descr="User outline">
                <a:extLst>
                  <a:ext uri="{FF2B5EF4-FFF2-40B4-BE49-F238E27FC236}">
                    <a16:creationId xmlns:a16="http://schemas.microsoft.com/office/drawing/2014/main" id="{D0E8A041-79E6-40F1-9E23-D1B3C325C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5430" y="535065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7" name="Graphic 6" descr="Crown with solid fill">
              <a:extLst>
                <a:ext uri="{FF2B5EF4-FFF2-40B4-BE49-F238E27FC236}">
                  <a16:creationId xmlns:a16="http://schemas.microsoft.com/office/drawing/2014/main" id="{AEDFB985-A45E-48DB-A459-13BC2D395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4381" y="5060767"/>
              <a:ext cx="400110" cy="40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903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Leader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verifies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all pending updates.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18366"/>
              </p:ext>
            </p:extLst>
          </p:nvPr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E17B1726-487B-4EF1-9C44-F0DE59053F94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BA67FC-AF4F-4FBE-80E5-BDC43D09354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User outline">
              <a:extLst>
                <a:ext uri="{FF2B5EF4-FFF2-40B4-BE49-F238E27FC236}">
                  <a16:creationId xmlns:a16="http://schemas.microsoft.com/office/drawing/2014/main" id="{0E361DAA-54C9-4984-B450-8CECBFAE0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715E4-B7E5-4D42-9152-4310BCD48D00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280D1F-CE4E-4056-8099-0B5E7A55ECB9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A08BE5BA-7833-46FF-8BDE-E21691097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AFFE7D-59AC-47D8-873C-4E6E7BFCEC1C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D4A4F9F-A457-4252-8C17-F9D5912ECE4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User outline">
              <a:extLst>
                <a:ext uri="{FF2B5EF4-FFF2-40B4-BE49-F238E27FC236}">
                  <a16:creationId xmlns:a16="http://schemas.microsoft.com/office/drawing/2014/main" id="{A0F1DBC1-75D0-4CEB-862B-51703553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37A325-F8F0-484B-9EC7-341CAC9FD65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69C0A25-F417-4EAD-967E-3E438A3714E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7" name="Graphic 76" descr="User outline">
              <a:extLst>
                <a:ext uri="{FF2B5EF4-FFF2-40B4-BE49-F238E27FC236}">
                  <a16:creationId xmlns:a16="http://schemas.microsoft.com/office/drawing/2014/main" id="{20209239-68FC-46FE-9A1E-FFCAA3AB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1E62A5-02EA-4CAA-843A-190EF18BACD8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62AB34-874F-47F8-877D-61AD75F2942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C36542C0-78F7-45DD-B8F4-FBA367EA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018081-D957-4C58-869D-E13BD130F735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2DBDC2-5444-442C-88DC-2435BCF2122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D3D67A9B-B00C-4E35-9819-4027A8F5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A81E568-91F4-44A2-A94C-CF330C10790C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259634D-E712-4F46-819A-46A0C57152C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User outline">
              <a:extLst>
                <a:ext uri="{FF2B5EF4-FFF2-40B4-BE49-F238E27FC236}">
                  <a16:creationId xmlns:a16="http://schemas.microsoft.com/office/drawing/2014/main" id="{4F5DA8DA-C734-4889-B6EE-EC19D21B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FD9BEA-E6FF-4B0C-80F9-34DD2D515E2E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285FC8-BB79-4A75-95C2-3900E2A06DD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6547D0C6-5C80-40F1-9E7E-B763B7F8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8200E13-A80E-48F1-A4FC-E20A62425761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88ACE6-5268-4E8D-AD04-C096905BF2A0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7" name="Graphic 96" descr="User outline">
              <a:extLst>
                <a:ext uri="{FF2B5EF4-FFF2-40B4-BE49-F238E27FC236}">
                  <a16:creationId xmlns:a16="http://schemas.microsoft.com/office/drawing/2014/main" id="{2E5FA4ED-99CA-4B3B-BC02-F85F4BE9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D826AE-D01C-4F66-980E-9BA95883357E}"/>
              </a:ext>
            </a:extLst>
          </p:cNvPr>
          <p:cNvGrpSpPr/>
          <p:nvPr/>
        </p:nvGrpSpPr>
        <p:grpSpPr>
          <a:xfrm>
            <a:off x="9423029" y="5060767"/>
            <a:ext cx="1086785" cy="1265729"/>
            <a:chOff x="9423029" y="5060767"/>
            <a:chExt cx="1086785" cy="126572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68567AE-B5CC-487B-92E6-1B2834A521B4}"/>
                </a:ext>
              </a:extLst>
            </p:cNvPr>
            <p:cNvGrpSpPr/>
            <p:nvPr/>
          </p:nvGrpSpPr>
          <p:grpSpPr>
            <a:xfrm>
              <a:off x="9423029" y="5352704"/>
              <a:ext cx="1086785" cy="973792"/>
              <a:chOff x="294807" y="5350657"/>
              <a:chExt cx="1086785" cy="973792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F0BB53A-CAB5-4484-B980-E9A86569CFD1}"/>
                  </a:ext>
                </a:extLst>
              </p:cNvPr>
              <p:cNvSpPr txBox="1"/>
              <p:nvPr/>
            </p:nvSpPr>
            <p:spPr>
              <a:xfrm>
                <a:off x="294807" y="592433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5" name="Graphic 104" descr="User outline">
                <a:extLst>
                  <a:ext uri="{FF2B5EF4-FFF2-40B4-BE49-F238E27FC236}">
                    <a16:creationId xmlns:a16="http://schemas.microsoft.com/office/drawing/2014/main" id="{5F84D5AE-A202-47EC-A6FC-E9362D29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5430" y="535065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103" name="Graphic 102" descr="Crown with solid fill">
              <a:extLst>
                <a:ext uri="{FF2B5EF4-FFF2-40B4-BE49-F238E27FC236}">
                  <a16:creationId xmlns:a16="http://schemas.microsoft.com/office/drawing/2014/main" id="{6B05E636-6DFD-42F4-AAE7-D65D8FCF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4381" y="5060767"/>
              <a:ext cx="400110" cy="400110"/>
            </a:xfrm>
            <a:prstGeom prst="rect">
              <a:avLst/>
            </a:prstGeom>
          </p:spPr>
        </p:pic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2BAB67F-50DC-4160-BEFD-C7E6733FC97D}"/>
              </a:ext>
            </a:extLst>
          </p:cNvPr>
          <p:cNvSpPr/>
          <p:nvPr/>
        </p:nvSpPr>
        <p:spPr>
          <a:xfrm>
            <a:off x="8860910" y="3026735"/>
            <a:ext cx="2938168" cy="1873955"/>
          </a:xfrm>
          <a:prstGeom prst="rect">
            <a:avLst/>
          </a:prstGeom>
          <a:noFill/>
          <a:ln w="28575">
            <a:solidFill>
              <a:srgbClr val="00FF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E5265-86C5-4F30-88A4-EA7F01641753}"/>
              </a:ext>
            </a:extLst>
          </p:cNvPr>
          <p:cNvSpPr txBox="1"/>
          <p:nvPr/>
        </p:nvSpPr>
        <p:spPr>
          <a:xfrm>
            <a:off x="9336008" y="3110383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Valid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5CF7659-6562-444B-B57A-3CDB26395B11}"/>
              </a:ext>
            </a:extLst>
          </p:cNvPr>
          <p:cNvCxnSpPr>
            <a:cxnSpLocks/>
          </p:cNvCxnSpPr>
          <p:nvPr/>
        </p:nvCxnSpPr>
        <p:spPr>
          <a:xfrm>
            <a:off x="9043166" y="3534940"/>
            <a:ext cx="2592690" cy="0"/>
          </a:xfrm>
          <a:prstGeom prst="line">
            <a:avLst/>
          </a:prstGeom>
          <a:ln w="28575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27A81B3E-22C5-46C9-8EA5-165AB4295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594375"/>
              </p:ext>
            </p:extLst>
          </p:nvPr>
        </p:nvGraphicFramePr>
        <p:xfrm>
          <a:off x="9031897" y="3592873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FCE7A8-B4E9-406B-BDB6-D8BAE22B9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71580"/>
              </p:ext>
            </p:extLst>
          </p:nvPr>
        </p:nvGraphicFramePr>
        <p:xfrm>
          <a:off x="9031897" y="4000450"/>
          <a:ext cx="2615980" cy="382936"/>
        </p:xfrm>
        <a:graphic>
          <a:graphicData uri="http://schemas.openxmlformats.org/drawingml/2006/table">
            <a:tbl>
              <a:tblPr/>
              <a:tblGrid>
                <a:gridCol w="883380">
                  <a:extLst>
                    <a:ext uri="{9D8B030D-6E8A-4147-A177-3AD203B41FA5}">
                      <a16:colId xmlns:a16="http://schemas.microsoft.com/office/drawing/2014/main" val="3309110520"/>
                    </a:ext>
                  </a:extLst>
                </a:gridCol>
                <a:gridCol w="1732600">
                  <a:extLst>
                    <a:ext uri="{9D8B030D-6E8A-4147-A177-3AD203B41FA5}">
                      <a16:colId xmlns:a16="http://schemas.microsoft.com/office/drawing/2014/main" val="370084076"/>
                    </a:ext>
                  </a:extLst>
                </a:gridCol>
              </a:tblGrid>
              <a:tr h="38293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ap="flat" cmpd="sng" algn="ctr">
                      <a:solidFill>
                        <a:srgbClr val="66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mpd="sng">
                      <a:solidFill>
                        <a:srgbClr val="66FF66"/>
                      </a:solidFill>
                      <a:prstDash val="soli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57435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DB452E2E-5B18-440C-8DF2-2910F7E90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14874"/>
              </p:ext>
            </p:extLst>
          </p:nvPr>
        </p:nvGraphicFramePr>
        <p:xfrm>
          <a:off x="9031897" y="4425319"/>
          <a:ext cx="2615980" cy="382936"/>
        </p:xfrm>
        <a:graphic>
          <a:graphicData uri="http://schemas.openxmlformats.org/drawingml/2006/table">
            <a:tbl>
              <a:tblPr/>
              <a:tblGrid>
                <a:gridCol w="883380">
                  <a:extLst>
                    <a:ext uri="{9D8B030D-6E8A-4147-A177-3AD203B41FA5}">
                      <a16:colId xmlns:a16="http://schemas.microsoft.com/office/drawing/2014/main" val="3309110520"/>
                    </a:ext>
                  </a:extLst>
                </a:gridCol>
                <a:gridCol w="1732600">
                  <a:extLst>
                    <a:ext uri="{9D8B030D-6E8A-4147-A177-3AD203B41FA5}">
                      <a16:colId xmlns:a16="http://schemas.microsoft.com/office/drawing/2014/main" val="370084076"/>
                    </a:ext>
                  </a:extLst>
                </a:gridCol>
              </a:tblGrid>
              <a:tr h="38293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ap="flat" cmpd="sng" algn="ctr">
                      <a:solidFill>
                        <a:srgbClr val="66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mpd="sng">
                      <a:solidFill>
                        <a:srgbClr val="66FF66"/>
                      </a:solidFill>
                      <a:prstDash val="soli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57435"/>
                  </a:ext>
                </a:extLst>
              </a:tr>
            </a:tbl>
          </a:graphicData>
        </a:graphic>
      </p:graphicFrame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AD984CFD-A16A-44DF-91CA-8D280EA0F2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7875" y="1372785"/>
            <a:ext cx="322375" cy="322375"/>
          </a:xfrm>
          <a:prstGeom prst="rect">
            <a:avLst/>
          </a:prstGeom>
        </p:spPr>
      </p:pic>
      <p:pic>
        <p:nvPicPr>
          <p:cNvPr id="56" name="Graphic 55" descr="Thumbs up sign with solid fill">
            <a:extLst>
              <a:ext uri="{FF2B5EF4-FFF2-40B4-BE49-F238E27FC236}">
                <a16:creationId xmlns:a16="http://schemas.microsoft.com/office/drawing/2014/main" id="{54B2CCE7-8476-4114-AC78-988DFE2C2B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164" y="2209585"/>
            <a:ext cx="322375" cy="3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77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36397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18922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Leader publishes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new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with new updates.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1DC6591A-4DB8-406B-88D9-AC97E988A1F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47CBA1-4F0D-4DBF-ADDB-F3E185A72C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User outline">
              <a:extLst>
                <a:ext uri="{FF2B5EF4-FFF2-40B4-BE49-F238E27FC236}">
                  <a16:creationId xmlns:a16="http://schemas.microsoft.com/office/drawing/2014/main" id="{D5028FF8-4FC1-460C-9A91-5320C161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DA7636F-1D83-4089-8492-7346E528F1D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2A026D-5C23-4BCF-904D-2BAF42054A3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17BA2CD8-324C-4D13-ABA8-E873CDE32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3AEB302-2EC0-46CB-8FBF-119BD335AD79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442AEA-1FE4-453B-A645-3888A7A0DEF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User outline">
              <a:extLst>
                <a:ext uri="{FF2B5EF4-FFF2-40B4-BE49-F238E27FC236}">
                  <a16:creationId xmlns:a16="http://schemas.microsoft.com/office/drawing/2014/main" id="{5181EC70-BFEC-41B0-B47C-E126C23C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B29B087-A197-4BC3-8DB4-5FD53A7096CC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4F6EC-3591-4FC7-A3FE-932DBDFA52E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7" name="Graphic 76" descr="User outline">
              <a:extLst>
                <a:ext uri="{FF2B5EF4-FFF2-40B4-BE49-F238E27FC236}">
                  <a16:creationId xmlns:a16="http://schemas.microsoft.com/office/drawing/2014/main" id="{67864E9F-85EE-42DE-B8F2-A898A35C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3CDA1BF-5444-4B61-8666-6F85FB27F89A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69EAF9-4D25-4662-8CAB-EC02872F2EE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12CAA6A7-7F17-4990-AA1E-132CF214E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DB21EA5-3354-4824-90F1-D566BE88111C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99246-2B7F-48DA-B71D-4D213CBA018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F6D5DA26-FBA3-415E-8D1D-C550DADC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648AE4-7172-435B-B288-09134649242E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76DE06E-2C8A-47A9-AC94-A7CA31251F2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User outline">
              <a:extLst>
                <a:ext uri="{FF2B5EF4-FFF2-40B4-BE49-F238E27FC236}">
                  <a16:creationId xmlns:a16="http://schemas.microsoft.com/office/drawing/2014/main" id="{4241AC59-A682-40C3-8C90-F5544D043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FD6C48-47FE-4660-85D8-7BE65CA4945D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8234892-6DFD-42D3-BEF5-654B89BFD20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267FD81A-B760-429E-80DC-E1427B4C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A684CD-002B-47FF-8A2E-0852D870B2DC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E4A762C-4238-47C1-BF9B-A547346816D9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7" name="Graphic 96" descr="User outline">
              <a:extLst>
                <a:ext uri="{FF2B5EF4-FFF2-40B4-BE49-F238E27FC236}">
                  <a16:creationId xmlns:a16="http://schemas.microsoft.com/office/drawing/2014/main" id="{4A7C14BA-75A2-4A2E-8FF6-A7FFAF57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2310E3-CE0E-467B-AD1C-D3171F358AB8}"/>
              </a:ext>
            </a:extLst>
          </p:cNvPr>
          <p:cNvGrpSpPr/>
          <p:nvPr/>
        </p:nvGrpSpPr>
        <p:grpSpPr>
          <a:xfrm>
            <a:off x="9343862" y="4910213"/>
            <a:ext cx="1165952" cy="1416283"/>
            <a:chOff x="9343862" y="4910213"/>
            <a:chExt cx="1165952" cy="141628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3C3E34-3C8A-41C5-9CFC-FD4680E9DF1E}"/>
                </a:ext>
              </a:extLst>
            </p:cNvPr>
            <p:cNvSpPr txBox="1"/>
            <p:nvPr/>
          </p:nvSpPr>
          <p:spPr>
            <a:xfrm>
              <a:off x="9423029" y="592638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26BC99-661B-46B2-A31E-5CD126C02580}"/>
                </a:ext>
              </a:extLst>
            </p:cNvPr>
            <p:cNvGrpSpPr/>
            <p:nvPr/>
          </p:nvGrpSpPr>
          <p:grpSpPr>
            <a:xfrm>
              <a:off x="9343862" y="4910213"/>
              <a:ext cx="914400" cy="1190486"/>
              <a:chOff x="8709252" y="3686832"/>
              <a:chExt cx="914400" cy="1190486"/>
            </a:xfrm>
          </p:grpSpPr>
          <p:pic>
            <p:nvPicPr>
              <p:cNvPr id="106" name="Graphic 105" descr="Marketing outline">
                <a:extLst>
                  <a:ext uri="{FF2B5EF4-FFF2-40B4-BE49-F238E27FC236}">
                    <a16:creationId xmlns:a16="http://schemas.microsoft.com/office/drawing/2014/main" id="{847DE383-9FC4-4454-AE64-70E8D509A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8709252" y="39629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Crown with solid fill">
                <a:extLst>
                  <a:ext uri="{FF2B5EF4-FFF2-40B4-BE49-F238E27FC236}">
                    <a16:creationId xmlns:a16="http://schemas.microsoft.com/office/drawing/2014/main" id="{93FCD332-79BA-42B4-936A-F60E63E54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1937" y="3686832"/>
                <a:ext cx="400110" cy="400110"/>
              </a:xfrm>
              <a:prstGeom prst="rect">
                <a:avLst/>
              </a:prstGeom>
            </p:spPr>
          </p:pic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22E342D-5550-4011-A47D-0BB816FECFD0}"/>
              </a:ext>
            </a:extLst>
          </p:cNvPr>
          <p:cNvSpPr/>
          <p:nvPr/>
        </p:nvSpPr>
        <p:spPr>
          <a:xfrm>
            <a:off x="3437399" y="2437269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348215B0-D73D-4327-8EE2-09ED300DA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50753"/>
              </p:ext>
            </p:extLst>
          </p:nvPr>
        </p:nvGraphicFramePr>
        <p:xfrm>
          <a:off x="3527354" y="27978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8F75D252-3120-4446-8109-46D834A73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51817"/>
              </p:ext>
            </p:extLst>
          </p:nvPr>
        </p:nvGraphicFramePr>
        <p:xfrm>
          <a:off x="3563573" y="30621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286CB297-F931-47BD-8CC9-1E3CA2F4A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28676"/>
              </p:ext>
            </p:extLst>
          </p:nvPr>
        </p:nvGraphicFramePr>
        <p:xfrm>
          <a:off x="3572505" y="33936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7C33967C-BF33-4020-ADBB-2D704E6924CC}"/>
              </a:ext>
            </a:extLst>
          </p:cNvPr>
          <p:cNvSpPr txBox="1"/>
          <p:nvPr/>
        </p:nvSpPr>
        <p:spPr>
          <a:xfrm>
            <a:off x="3756759" y="24377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379AA2A-161B-4AB1-8CB5-3F92562E42E4}"/>
              </a:ext>
            </a:extLst>
          </p:cNvPr>
          <p:cNvCxnSpPr>
            <a:cxnSpLocks/>
          </p:cNvCxnSpPr>
          <p:nvPr/>
        </p:nvCxnSpPr>
        <p:spPr>
          <a:xfrm>
            <a:off x="3513093" y="28202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7E41AB-B071-4C2C-AD32-A65A11E52E74}"/>
              </a:ext>
            </a:extLst>
          </p:cNvPr>
          <p:cNvCxnSpPr>
            <a:cxnSpLocks/>
            <a:stCxn id="99" idx="3"/>
            <a:endCxn id="114" idx="1"/>
          </p:cNvCxnSpPr>
          <p:nvPr/>
        </p:nvCxnSpPr>
        <p:spPr>
          <a:xfrm>
            <a:off x="2869682" y="3116015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71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4BA7872-0E26-47E8-A567-93008219ED3F}"/>
              </a:ext>
            </a:extLst>
          </p:cNvPr>
          <p:cNvSpPr txBox="1"/>
          <p:nvPr/>
        </p:nvSpPr>
        <p:spPr>
          <a:xfrm>
            <a:off x="10525671" y="5926386"/>
            <a:ext cx="1086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chstxy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5. Repeat.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55BC9-A2FB-4A82-834C-4B289B3ED081}"/>
              </a:ext>
            </a:extLst>
          </p:cNvPr>
          <p:cNvGrpSpPr/>
          <p:nvPr/>
        </p:nvGrpSpPr>
        <p:grpSpPr>
          <a:xfrm>
            <a:off x="8324077" y="5164930"/>
            <a:ext cx="1228002" cy="1168993"/>
            <a:chOff x="8324077" y="5164930"/>
            <a:chExt cx="1228002" cy="116899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3" name="Graphic 72" descr="Marketing outline">
              <a:extLst>
                <a:ext uri="{FF2B5EF4-FFF2-40B4-BE49-F238E27FC236}">
                  <a16:creationId xmlns:a16="http://schemas.microsoft.com/office/drawing/2014/main" id="{43278BCA-10EE-4E67-958B-9553FA83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7679" y="516493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/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chstxy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9F28CD61-0A7B-448F-9B6E-08D10932BC1F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1B6858-CFAC-4CB4-95A0-9F15DFE069EE}"/>
              </a:ext>
            </a:extLst>
          </p:cNvPr>
          <p:cNvSpPr txBox="1"/>
          <p:nvPr/>
        </p:nvSpPr>
        <p:spPr>
          <a:xfrm>
            <a:off x="1296027" y="2436397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F9DAB6A-3C44-4281-8D1D-DEFBFF369461}"/>
              </a:ext>
            </a:extLst>
          </p:cNvPr>
          <p:cNvCxnSpPr>
            <a:cxnSpLocks/>
          </p:cNvCxnSpPr>
          <p:nvPr/>
        </p:nvCxnSpPr>
        <p:spPr>
          <a:xfrm>
            <a:off x="1052361" y="2818922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1A7ED38-8359-4FB0-A2E4-E6C0B7DE80EB}"/>
              </a:ext>
            </a:extLst>
          </p:cNvPr>
          <p:cNvSpPr/>
          <p:nvPr/>
        </p:nvSpPr>
        <p:spPr>
          <a:xfrm>
            <a:off x="3437399" y="2437269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9A24FBE0-23CD-41EC-9B1D-C9A2FF835CBD}"/>
              </a:ext>
            </a:extLst>
          </p:cNvPr>
          <p:cNvGraphicFramePr>
            <a:graphicFrameLocks noGrp="1"/>
          </p:cNvGraphicFramePr>
          <p:nvPr/>
        </p:nvGraphicFramePr>
        <p:xfrm>
          <a:off x="3527354" y="27978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0F50D0BC-15D9-4DAE-94D4-F40A0E3C03DD}"/>
              </a:ext>
            </a:extLst>
          </p:cNvPr>
          <p:cNvGraphicFramePr>
            <a:graphicFrameLocks noGrp="1"/>
          </p:cNvGraphicFramePr>
          <p:nvPr/>
        </p:nvGraphicFramePr>
        <p:xfrm>
          <a:off x="3563573" y="30621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6E9A6FF9-BDD8-4CA6-B899-876449F09B7D}"/>
              </a:ext>
            </a:extLst>
          </p:cNvPr>
          <p:cNvGraphicFramePr>
            <a:graphicFrameLocks noGrp="1"/>
          </p:cNvGraphicFramePr>
          <p:nvPr/>
        </p:nvGraphicFramePr>
        <p:xfrm>
          <a:off x="3572505" y="33936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1197D12-E4E3-43CC-BF50-6C46BDC2A3C3}"/>
              </a:ext>
            </a:extLst>
          </p:cNvPr>
          <p:cNvSpPr txBox="1"/>
          <p:nvPr/>
        </p:nvSpPr>
        <p:spPr>
          <a:xfrm>
            <a:off x="3756759" y="24377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B73B99-5F19-417D-8FE1-6ABAC91023C5}"/>
              </a:ext>
            </a:extLst>
          </p:cNvPr>
          <p:cNvCxnSpPr>
            <a:cxnSpLocks/>
          </p:cNvCxnSpPr>
          <p:nvPr/>
        </p:nvCxnSpPr>
        <p:spPr>
          <a:xfrm>
            <a:off x="3513093" y="28202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AC7C47-7A26-4DDA-97C9-C57EEC5AD9C9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>
            <a:off x="2869682" y="3116015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4D33086-1D17-4506-9F31-7EB193E3E62B}"/>
              </a:ext>
            </a:extLst>
          </p:cNvPr>
          <p:cNvGrpSpPr/>
          <p:nvPr/>
        </p:nvGrpSpPr>
        <p:grpSpPr>
          <a:xfrm>
            <a:off x="1568341" y="5148867"/>
            <a:ext cx="1214462" cy="1175582"/>
            <a:chOff x="1568341" y="5148867"/>
            <a:chExt cx="1214462" cy="11755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1568341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6" name="Graphic 75" descr="Marketing outline">
              <a:extLst>
                <a:ext uri="{FF2B5EF4-FFF2-40B4-BE49-F238E27FC236}">
                  <a16:creationId xmlns:a16="http://schemas.microsoft.com/office/drawing/2014/main" id="{5AC4E17C-E514-487E-AAAF-D2C8A117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8403" y="5148867"/>
              <a:ext cx="914400" cy="914400"/>
            </a:xfrm>
            <a:prstGeom prst="rect">
              <a:avLst/>
            </a:prstGeom>
          </p:spPr>
        </p:pic>
      </p:grpSp>
      <p:pic>
        <p:nvPicPr>
          <p:cNvPr id="77" name="Graphic 76" descr="Marketing outline">
            <a:extLst>
              <a:ext uri="{FF2B5EF4-FFF2-40B4-BE49-F238E27FC236}">
                <a16:creationId xmlns:a16="http://schemas.microsoft.com/office/drawing/2014/main" id="{7D1785BE-4770-4B12-B8E3-CFAA2E9AC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6445" y="5164930"/>
            <a:ext cx="914400" cy="9144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1DBB3863-EDF8-46D7-9D1B-25D9453CCC48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043746-684D-4D67-8300-F65F97062E6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D59ABC24-C423-4C9C-9909-FB0A2C17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03D50A-4A0E-42AF-A26F-B1ED6BDA4C9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FEB4CD2-CF37-474D-B9E8-B67CA75D43C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92E3488C-8EF7-46FB-8774-AAAFC3D9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97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376957" y="2037044"/>
            <a:ext cx="6097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Cryptography</a:t>
            </a:r>
            <a:r>
              <a:rPr lang="en-US" sz="32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(noun)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E16E4-A97E-43EA-832B-1A1FD8B87206}"/>
              </a:ext>
            </a:extLst>
          </p:cNvPr>
          <p:cNvSpPr txBox="1"/>
          <p:nvPr/>
        </p:nvSpPr>
        <p:spPr>
          <a:xfrm>
            <a:off x="1376957" y="2621819"/>
            <a:ext cx="6097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greek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Kryptos</a:t>
            </a:r>
            <a:r>
              <a:rPr lang="en-US" sz="2800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graphein</a:t>
            </a:r>
            <a:endParaRPr lang="en-US" sz="2800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17130-7E69-4A1B-BA01-441A2B3DEA21}"/>
              </a:ext>
            </a:extLst>
          </p:cNvPr>
          <p:cNvSpPr txBox="1"/>
          <p:nvPr/>
        </p:nvSpPr>
        <p:spPr>
          <a:xfrm>
            <a:off x="1376957" y="3574319"/>
            <a:ext cx="10203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1: secret writing</a:t>
            </a:r>
          </a:p>
          <a:p>
            <a:endParaRPr lang="en-US" sz="2400" i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2: the enciphering and deciphering of messages in secret code or cipher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F51E8-402D-4C56-B221-197D3AB4E305}"/>
              </a:ext>
            </a:extLst>
          </p:cNvPr>
          <p:cNvSpPr txBox="1"/>
          <p:nvPr/>
        </p:nvSpPr>
        <p:spPr>
          <a:xfrm>
            <a:off x="1376957" y="1206851"/>
            <a:ext cx="6097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Merriam-Webster’s Definition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2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86159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updates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Every once in a while, network chooses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 at random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Leader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verifies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all pending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Leader publishes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new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with new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07231" y="1288204"/>
            <a:ext cx="37197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central trusted authority.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288204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4498220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1749534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CCD004E5-ABF8-475C-C901-FBAFDCFE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802" y="1914645"/>
            <a:ext cx="1626394" cy="16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2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861590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Every once in a while, network chooses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verifies all pending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publishes new block with new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How to choose a </a:t>
            </a:r>
            <a:r>
              <a:rPr lang="en-US" sz="24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DB684-DB5F-46ED-BDC6-6F0B1182A346}"/>
              </a:ext>
            </a:extLst>
          </p:cNvPr>
          <p:cNvGrpSpPr/>
          <p:nvPr/>
        </p:nvGrpSpPr>
        <p:grpSpPr>
          <a:xfrm>
            <a:off x="9039044" y="879119"/>
            <a:ext cx="1807493" cy="2549881"/>
            <a:chOff x="9039044" y="1235870"/>
            <a:chExt cx="1807493" cy="2549881"/>
          </a:xfrm>
        </p:grpSpPr>
        <p:pic>
          <p:nvPicPr>
            <p:cNvPr id="5" name="Graphic 4" descr="User outline">
              <a:extLst>
                <a:ext uri="{FF2B5EF4-FFF2-40B4-BE49-F238E27FC236}">
                  <a16:creationId xmlns:a16="http://schemas.microsoft.com/office/drawing/2014/main" id="{A47A5A18-B076-44B3-97E2-03FF3BA3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39044" y="1978258"/>
              <a:ext cx="1807493" cy="1807493"/>
            </a:xfrm>
            <a:prstGeom prst="rect">
              <a:avLst/>
            </a:prstGeom>
          </p:spPr>
        </p:pic>
        <p:pic>
          <p:nvPicPr>
            <p:cNvPr id="6" name="Graphic 5" descr="Crown with solid fill">
              <a:extLst>
                <a:ext uri="{FF2B5EF4-FFF2-40B4-BE49-F238E27FC236}">
                  <a16:creationId xmlns:a16="http://schemas.microsoft.com/office/drawing/2014/main" id="{CDCA5B0C-0603-4946-B0EB-D8E93BA7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24524" y="1235870"/>
              <a:ext cx="1036534" cy="1036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03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047432" y="4675333"/>
            <a:ext cx="6097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A Simpler Consensus Problem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Agree on a </a:t>
            </a:r>
            <a:r>
              <a:rPr lang="en-US" sz="2800" dirty="0">
                <a:solidFill>
                  <a:srgbClr val="FFFF66"/>
                </a:solidFill>
                <a:latin typeface="Abadi" panose="020B0604020104020204" pitchFamily="34" charset="0"/>
              </a:rPr>
              <a:t>Leader 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for the next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AB84E-BFD9-4288-B617-CA878B5FE053}"/>
              </a:ext>
            </a:extLst>
          </p:cNvPr>
          <p:cNvSpPr txBox="1"/>
          <p:nvPr/>
        </p:nvSpPr>
        <p:spPr>
          <a:xfrm>
            <a:off x="3047432" y="1474925"/>
            <a:ext cx="6097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Original Consensus Problem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Agree on a </a:t>
            </a:r>
            <a:r>
              <a:rPr lang="en-US" sz="2800" dirty="0">
                <a:solidFill>
                  <a:srgbClr val="00FFFF"/>
                </a:solidFill>
                <a:latin typeface="Abadi" panose="020B0604020104020204" pitchFamily="34" charset="0"/>
              </a:rPr>
              <a:t>Ledger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6096000" y="2722728"/>
            <a:ext cx="0" cy="141254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9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Electing a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861590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fixed leader?</a:t>
            </a:r>
          </a:p>
          <a:p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Not decentralized.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lottery (at random, equal chances)? </a:t>
            </a:r>
          </a:p>
          <a:p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Not secure because permissionless.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“cryptographic lottery”.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Proof of Work (</a:t>
            </a:r>
            <a:r>
              <a:rPr lang="en-US" sz="2400" dirty="0" err="1">
                <a:solidFill>
                  <a:srgbClr val="00FF99"/>
                </a:solidFill>
                <a:latin typeface="Abadi" panose="020B0604020104020204" pitchFamily="34" charset="0"/>
              </a:rPr>
              <a:t>PoW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more you work the higher your chances to win.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Proof of Stake (</a:t>
            </a:r>
            <a:r>
              <a:rPr lang="en-US" sz="2400" dirty="0" err="1">
                <a:solidFill>
                  <a:srgbClr val="00FF99"/>
                </a:solidFill>
                <a:latin typeface="Abadi" panose="020B0604020104020204" pitchFamily="34" charset="0"/>
              </a:rPr>
              <a:t>PoS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richer you are the higher your chances to win.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DB684-DB5F-46ED-BDC6-6F0B1182A346}"/>
              </a:ext>
            </a:extLst>
          </p:cNvPr>
          <p:cNvGrpSpPr/>
          <p:nvPr/>
        </p:nvGrpSpPr>
        <p:grpSpPr>
          <a:xfrm>
            <a:off x="9039044" y="879119"/>
            <a:ext cx="1807493" cy="2549881"/>
            <a:chOff x="9039044" y="1235870"/>
            <a:chExt cx="1807493" cy="2549881"/>
          </a:xfrm>
        </p:grpSpPr>
        <p:pic>
          <p:nvPicPr>
            <p:cNvPr id="5" name="Graphic 4" descr="User outline">
              <a:extLst>
                <a:ext uri="{FF2B5EF4-FFF2-40B4-BE49-F238E27FC236}">
                  <a16:creationId xmlns:a16="http://schemas.microsoft.com/office/drawing/2014/main" id="{A47A5A18-B076-44B3-97E2-03FF3BA3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39044" y="1978258"/>
              <a:ext cx="1807493" cy="1807493"/>
            </a:xfrm>
            <a:prstGeom prst="rect">
              <a:avLst/>
            </a:prstGeom>
          </p:spPr>
        </p:pic>
        <p:pic>
          <p:nvPicPr>
            <p:cNvPr id="6" name="Graphic 5" descr="Crown with solid fill">
              <a:extLst>
                <a:ext uri="{FF2B5EF4-FFF2-40B4-BE49-F238E27FC236}">
                  <a16:creationId xmlns:a16="http://schemas.microsoft.com/office/drawing/2014/main" id="{CDCA5B0C-0603-4946-B0EB-D8E93BA7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24524" y="1235870"/>
              <a:ext cx="1036534" cy="1036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72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A4FAE8F-391F-4BB3-996D-F71031899048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1666962-1F36-4370-A712-AF9D8FA4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2434"/>
              </p:ext>
            </p:extLst>
          </p:nvPr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F2C66DB-41B5-4C50-B936-6B040C45B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76813"/>
              </p:ext>
            </p:extLst>
          </p:nvPr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03D238C-C32F-4635-9C52-0B4192868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13547"/>
              </p:ext>
            </p:extLst>
          </p:nvPr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58C87CDB-827C-4C46-AE54-CAB715DCF8C9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D3A1EF-E109-4939-A25E-2973C05C065C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BB20D5-7969-4CFC-9280-61FE4698FF6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1F3FFA1-42D8-4B67-819C-F6C0F639D649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69E05A4-3731-4E8B-BD70-F105C8BC4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84676"/>
              </p:ext>
            </p:extLst>
          </p:nvPr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A9C9F98-E9B0-45A2-97E7-0D3DA7AC7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929034"/>
              </p:ext>
            </p:extLst>
          </p:nvPr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7D795B4-CE15-4CA9-AE8D-0DEBCD8E5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81933"/>
              </p:ext>
            </p:extLst>
          </p:nvPr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E8F184B6-8E66-4418-92AD-A1D56626F8ED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57E541A-F5E9-441D-9441-FB886429F600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9B0160-9389-4C2B-B00F-C17926B1C72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phic 113" descr="Puzzle pieces with solid fill">
            <a:extLst>
              <a:ext uri="{FF2B5EF4-FFF2-40B4-BE49-F238E27FC236}">
                <a16:creationId xmlns:a16="http://schemas.microsoft.com/office/drawing/2014/main" id="{59ECF534-B244-488A-B4D1-FE868930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6271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Every block contains a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hard mathematical puzzle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4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6271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next block has to contain the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solution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51D2B0-F976-4257-AF51-8E321D5D8761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119E0FDD-A440-4E80-B5BA-F32728504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19079"/>
              </p:ext>
            </p:extLst>
          </p:nvPr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D4D9699-5A79-4735-9FD2-83891D8E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36282"/>
              </p:ext>
            </p:extLst>
          </p:nvPr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314A514-97A9-482F-9267-15B8F8133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55368"/>
              </p:ext>
            </p:extLst>
          </p:nvPr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007657C-36FC-4FFE-A03E-E455442D5101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CEBE7D-ABD3-48AC-A5CF-D511561C1A96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FE3F0E-5C97-4117-A16D-3AE0CBA7A98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21BDBE-7CD0-4F25-B23D-775E4AE79C22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8983681-253E-422E-BDDA-D740CC71C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20765"/>
              </p:ext>
            </p:extLst>
          </p:nvPr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C13DBEF-4254-4980-9759-822437AA0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8585"/>
              </p:ext>
            </p:extLst>
          </p:nvPr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0E62A0C-B958-45A4-9C31-0698AC49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19541"/>
              </p:ext>
            </p:extLst>
          </p:nvPr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AE0404C-7FE8-4842-93DB-A8AAD6F477B0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7996EC-CFDF-41D8-B52F-F46E3C9E9573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F3C8B4-8271-445D-978F-736AB224026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FFE5CD-887B-45E1-B357-E0EF4E8BBF2A}"/>
              </a:ext>
            </a:extLst>
          </p:cNvPr>
          <p:cNvCxnSpPr>
            <a:cxnSpLocks/>
          </p:cNvCxnSpPr>
          <p:nvPr/>
        </p:nvCxnSpPr>
        <p:spPr>
          <a:xfrm>
            <a:off x="6906859" y="3028407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2F2D297-3DF0-4CB2-8191-5D77E4EB05A7}"/>
              </a:ext>
            </a:extLst>
          </p:cNvPr>
          <p:cNvSpPr/>
          <p:nvPr/>
        </p:nvSpPr>
        <p:spPr>
          <a:xfrm>
            <a:off x="7474576" y="2047285"/>
            <a:ext cx="1877412" cy="2010209"/>
          </a:xfrm>
          <a:prstGeom prst="rect">
            <a:avLst/>
          </a:prstGeom>
          <a:noFill/>
          <a:ln w="28575"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4" name="Graphic 73" descr="Puzzle outline">
            <a:extLst>
              <a:ext uri="{FF2B5EF4-FFF2-40B4-BE49-F238E27FC236}">
                <a16:creationId xmlns:a16="http://schemas.microsoft.com/office/drawing/2014/main" id="{2BDF1EE9-4A06-4E4C-9635-40501D84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112" y="3381596"/>
            <a:ext cx="600339" cy="600339"/>
          </a:xfrm>
          <a:prstGeom prst="rect">
            <a:avLst/>
          </a:prstGeom>
        </p:spPr>
      </p:pic>
      <p:pic>
        <p:nvPicPr>
          <p:cNvPr id="75" name="Graphic 74" descr="Puzzle pieces with solid fill">
            <a:extLst>
              <a:ext uri="{FF2B5EF4-FFF2-40B4-BE49-F238E27FC236}">
                <a16:creationId xmlns:a16="http://schemas.microsoft.com/office/drawing/2014/main" id="{4F857988-4D56-4900-AB46-479993750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25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856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Whoever is interested tries to find a solution to the puzzle,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aka mining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51D2B0-F976-4257-AF51-8E321D5D8761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119E0FDD-A440-4E80-B5BA-F327285048DD}"/>
              </a:ext>
            </a:extLst>
          </p:cNvPr>
          <p:cNvGraphicFramePr>
            <a:graphicFrameLocks noGrp="1"/>
          </p:cNvGraphicFramePr>
          <p:nvPr/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D4D9699-5A79-4735-9FD2-83891D8E52BD}"/>
              </a:ext>
            </a:extLst>
          </p:cNvPr>
          <p:cNvGraphicFramePr>
            <a:graphicFrameLocks noGrp="1"/>
          </p:cNvGraphicFramePr>
          <p:nvPr/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314A514-97A9-482F-9267-15B8F8133011}"/>
              </a:ext>
            </a:extLst>
          </p:cNvPr>
          <p:cNvGraphicFramePr>
            <a:graphicFrameLocks noGrp="1"/>
          </p:cNvGraphicFramePr>
          <p:nvPr/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007657C-36FC-4FFE-A03E-E455442D5101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CEBE7D-ABD3-48AC-A5CF-D511561C1A96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FE3F0E-5C97-4117-A16D-3AE0CBA7A98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21BDBE-7CD0-4F25-B23D-775E4AE79C22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8983681-253E-422E-BDDA-D740CC71C9C1}"/>
              </a:ext>
            </a:extLst>
          </p:cNvPr>
          <p:cNvGraphicFramePr>
            <a:graphicFrameLocks noGrp="1"/>
          </p:cNvGraphicFramePr>
          <p:nvPr/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C13DBEF-4254-4980-9759-822437AA0B0A}"/>
              </a:ext>
            </a:extLst>
          </p:cNvPr>
          <p:cNvGraphicFramePr>
            <a:graphicFrameLocks noGrp="1"/>
          </p:cNvGraphicFramePr>
          <p:nvPr/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0E62A0C-B958-45A4-9C31-0698AC492305}"/>
              </a:ext>
            </a:extLst>
          </p:cNvPr>
          <p:cNvGraphicFramePr>
            <a:graphicFrameLocks noGrp="1"/>
          </p:cNvGraphicFramePr>
          <p:nvPr/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AE0404C-7FE8-4842-93DB-A8AAD6F477B0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7996EC-CFDF-41D8-B52F-F46E3C9E9573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F3C8B4-8271-445D-978F-736AB224026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FFE5CD-887B-45E1-B357-E0EF4E8BBF2A}"/>
              </a:ext>
            </a:extLst>
          </p:cNvPr>
          <p:cNvCxnSpPr>
            <a:cxnSpLocks/>
          </p:cNvCxnSpPr>
          <p:nvPr/>
        </p:nvCxnSpPr>
        <p:spPr>
          <a:xfrm>
            <a:off x="6906859" y="3028407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2F2D297-3DF0-4CB2-8191-5D77E4EB05A7}"/>
              </a:ext>
            </a:extLst>
          </p:cNvPr>
          <p:cNvSpPr/>
          <p:nvPr/>
        </p:nvSpPr>
        <p:spPr>
          <a:xfrm>
            <a:off x="7474576" y="2047285"/>
            <a:ext cx="1877412" cy="2010209"/>
          </a:xfrm>
          <a:prstGeom prst="rect">
            <a:avLst/>
          </a:prstGeom>
          <a:noFill/>
          <a:ln w="28575"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4" name="Graphic 73" descr="Puzzle outline">
            <a:extLst>
              <a:ext uri="{FF2B5EF4-FFF2-40B4-BE49-F238E27FC236}">
                <a16:creationId xmlns:a16="http://schemas.microsoft.com/office/drawing/2014/main" id="{2BDF1EE9-4A06-4E4C-9635-40501D84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112" y="3381596"/>
            <a:ext cx="600339" cy="600339"/>
          </a:xfrm>
          <a:prstGeom prst="rect">
            <a:avLst/>
          </a:prstGeom>
        </p:spPr>
      </p:pic>
      <p:pic>
        <p:nvPicPr>
          <p:cNvPr id="75" name="Graphic 74" descr="Puzzle pieces with solid fill">
            <a:extLst>
              <a:ext uri="{FF2B5EF4-FFF2-40B4-BE49-F238E27FC236}">
                <a16:creationId xmlns:a16="http://schemas.microsoft.com/office/drawing/2014/main" id="{4F857988-4D56-4900-AB46-479993750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55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9603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Whoever finds the solution to the puzzle publishes the block and becomes the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51D2B0-F976-4257-AF51-8E321D5D8761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119E0FDD-A440-4E80-B5BA-F327285048DD}"/>
              </a:ext>
            </a:extLst>
          </p:cNvPr>
          <p:cNvGraphicFramePr>
            <a:graphicFrameLocks noGrp="1"/>
          </p:cNvGraphicFramePr>
          <p:nvPr/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D4D9699-5A79-4735-9FD2-83891D8E52BD}"/>
              </a:ext>
            </a:extLst>
          </p:cNvPr>
          <p:cNvGraphicFramePr>
            <a:graphicFrameLocks noGrp="1"/>
          </p:cNvGraphicFramePr>
          <p:nvPr/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314A514-97A9-482F-9267-15B8F8133011}"/>
              </a:ext>
            </a:extLst>
          </p:cNvPr>
          <p:cNvGraphicFramePr>
            <a:graphicFrameLocks noGrp="1"/>
          </p:cNvGraphicFramePr>
          <p:nvPr/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007657C-36FC-4FFE-A03E-E455442D5101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CEBE7D-ABD3-48AC-A5CF-D511561C1A96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FE3F0E-5C97-4117-A16D-3AE0CBA7A98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21BDBE-7CD0-4F25-B23D-775E4AE79C22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8983681-253E-422E-BDDA-D740CC71C9C1}"/>
              </a:ext>
            </a:extLst>
          </p:cNvPr>
          <p:cNvGraphicFramePr>
            <a:graphicFrameLocks noGrp="1"/>
          </p:cNvGraphicFramePr>
          <p:nvPr/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C13DBEF-4254-4980-9759-822437AA0B0A}"/>
              </a:ext>
            </a:extLst>
          </p:cNvPr>
          <p:cNvGraphicFramePr>
            <a:graphicFrameLocks noGrp="1"/>
          </p:cNvGraphicFramePr>
          <p:nvPr/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0E62A0C-B958-45A4-9C31-0698AC492305}"/>
              </a:ext>
            </a:extLst>
          </p:cNvPr>
          <p:cNvGraphicFramePr>
            <a:graphicFrameLocks noGrp="1"/>
          </p:cNvGraphicFramePr>
          <p:nvPr/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AE0404C-7FE8-4842-93DB-A8AAD6F477B0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7996EC-CFDF-41D8-B52F-F46E3C9E9573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F3C8B4-8271-445D-978F-736AB224026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Puzzle pieces with solid fill">
            <a:extLst>
              <a:ext uri="{FF2B5EF4-FFF2-40B4-BE49-F238E27FC236}">
                <a16:creationId xmlns:a16="http://schemas.microsoft.com/office/drawing/2014/main" id="{4F857988-4D56-4900-AB46-479993750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pic>
        <p:nvPicPr>
          <p:cNvPr id="35" name="Graphic 34" descr="Puzzle with solid fill">
            <a:extLst>
              <a:ext uri="{FF2B5EF4-FFF2-40B4-BE49-F238E27FC236}">
                <a16:creationId xmlns:a16="http://schemas.microsoft.com/office/drawing/2014/main" id="{EC69AD22-8BC8-425F-95BD-A4B384A11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3112" y="3381596"/>
            <a:ext cx="600339" cy="60033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2C279F6-9490-4E56-8D07-FB4222D97392}"/>
              </a:ext>
            </a:extLst>
          </p:cNvPr>
          <p:cNvSpPr/>
          <p:nvPr/>
        </p:nvSpPr>
        <p:spPr>
          <a:xfrm>
            <a:off x="7430045" y="2025917"/>
            <a:ext cx="1877412" cy="2045860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15D3CAF8-7581-466C-88FB-A3123B9FB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16730"/>
              </p:ext>
            </p:extLst>
          </p:nvPr>
        </p:nvGraphicFramePr>
        <p:xfrm>
          <a:off x="7520000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5DBD7B83-A6C4-412D-B1ED-7AF6F808E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604888"/>
              </p:ext>
            </p:extLst>
          </p:nvPr>
        </p:nvGraphicFramePr>
        <p:xfrm>
          <a:off x="7556219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9E75A4F-8157-4938-BAE0-A382110D35CB}"/>
              </a:ext>
            </a:extLst>
          </p:cNvPr>
          <p:cNvSpPr txBox="1"/>
          <p:nvPr/>
        </p:nvSpPr>
        <p:spPr>
          <a:xfrm>
            <a:off x="7749405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DB630-167F-40FD-8E18-FAA95934033A}"/>
              </a:ext>
            </a:extLst>
          </p:cNvPr>
          <p:cNvCxnSpPr>
            <a:cxnSpLocks/>
          </p:cNvCxnSpPr>
          <p:nvPr/>
        </p:nvCxnSpPr>
        <p:spPr>
          <a:xfrm>
            <a:off x="7505739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74602D8-3832-496A-AF04-9600A33E1013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6888555" y="3041708"/>
            <a:ext cx="541490" cy="7139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C6942A-9EFD-4C06-8889-3F6638C2D664}"/>
              </a:ext>
            </a:extLst>
          </p:cNvPr>
          <p:cNvGrpSpPr/>
          <p:nvPr/>
        </p:nvGrpSpPr>
        <p:grpSpPr>
          <a:xfrm>
            <a:off x="9343862" y="4910213"/>
            <a:ext cx="1165952" cy="1416283"/>
            <a:chOff x="9343862" y="4910213"/>
            <a:chExt cx="1165952" cy="141628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51C0B58-4035-41C4-A63E-F19F4BEE69E1}"/>
                </a:ext>
              </a:extLst>
            </p:cNvPr>
            <p:cNvSpPr txBox="1"/>
            <p:nvPr/>
          </p:nvSpPr>
          <p:spPr>
            <a:xfrm>
              <a:off x="9423029" y="592638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0FDBEE9-27EF-4519-AC57-9D1F35BB9962}"/>
                </a:ext>
              </a:extLst>
            </p:cNvPr>
            <p:cNvGrpSpPr/>
            <p:nvPr/>
          </p:nvGrpSpPr>
          <p:grpSpPr>
            <a:xfrm>
              <a:off x="9343862" y="4910213"/>
              <a:ext cx="914400" cy="1190486"/>
              <a:chOff x="8709252" y="3686832"/>
              <a:chExt cx="914400" cy="1190486"/>
            </a:xfrm>
          </p:grpSpPr>
          <p:pic>
            <p:nvPicPr>
              <p:cNvPr id="100" name="Graphic 99" descr="Marketing outline">
                <a:extLst>
                  <a:ext uri="{FF2B5EF4-FFF2-40B4-BE49-F238E27FC236}">
                    <a16:creationId xmlns:a16="http://schemas.microsoft.com/office/drawing/2014/main" id="{BA213321-007F-4DD2-9EA7-87063ABD9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8709252" y="39629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Crown with solid fill">
                <a:extLst>
                  <a:ext uri="{FF2B5EF4-FFF2-40B4-BE49-F238E27FC236}">
                    <a16:creationId xmlns:a16="http://schemas.microsoft.com/office/drawing/2014/main" id="{93C083B2-20D6-4027-87E7-80ED060E6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61937" y="3686832"/>
                <a:ext cx="400110" cy="400110"/>
              </a:xfrm>
              <a:prstGeom prst="rect">
                <a:avLst/>
              </a:prstGeom>
            </p:spPr>
          </p:pic>
        </p:grpSp>
      </p:grpSp>
      <p:pic>
        <p:nvPicPr>
          <p:cNvPr id="102" name="Graphic 101" descr="Puzzle with solid fill">
            <a:extLst>
              <a:ext uri="{FF2B5EF4-FFF2-40B4-BE49-F238E27FC236}">
                <a16:creationId xmlns:a16="http://schemas.microsoft.com/office/drawing/2014/main" id="{1B585180-9C8C-4919-95FC-6ADF82651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9365" y="5610346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8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9603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FF66"/>
                </a:solidFill>
                <a:latin typeface="Abadi" panose="020B0604020104020204" pitchFamily="34" charset="0"/>
              </a:rPr>
              <a:t>Cryptography: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there are no “smart ways around”.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more you work the higher your chances to win.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55C9-3D59-4644-A3F5-DE1CC9311817}"/>
              </a:ext>
            </a:extLst>
          </p:cNvPr>
          <p:cNvGrpSpPr/>
          <p:nvPr/>
        </p:nvGrpSpPr>
        <p:grpSpPr>
          <a:xfrm>
            <a:off x="1414027" y="3860681"/>
            <a:ext cx="697706" cy="1947426"/>
            <a:chOff x="1414027" y="3860681"/>
            <a:chExt cx="697706" cy="19474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795A60-CB5D-47E0-B950-4783B7C28E99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4425B5-60BF-42EC-A4AD-8D001DF90BF4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BCCB95-F2F0-4621-8426-665F4E46A65A}"/>
              </a:ext>
            </a:extLst>
          </p:cNvPr>
          <p:cNvGrpSpPr/>
          <p:nvPr/>
        </p:nvGrpSpPr>
        <p:grpSpPr>
          <a:xfrm>
            <a:off x="5871000" y="3860681"/>
            <a:ext cx="697706" cy="1947426"/>
            <a:chOff x="1414027" y="3860681"/>
            <a:chExt cx="697706" cy="194742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964D9-DA78-49AE-B630-4EF0E920D4C1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3E530C-3DE5-42BD-B27B-602E6CEFE79B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2D239C-6913-4B91-9545-30EBF58C0163}"/>
              </a:ext>
            </a:extLst>
          </p:cNvPr>
          <p:cNvGrpSpPr/>
          <p:nvPr/>
        </p:nvGrpSpPr>
        <p:grpSpPr>
          <a:xfrm>
            <a:off x="3592392" y="4862647"/>
            <a:ext cx="697706" cy="945564"/>
            <a:chOff x="1414027" y="4862543"/>
            <a:chExt cx="697706" cy="9455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CFB4D4-44FB-42C1-A76E-DACC7858ADD5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90BF08-871C-4524-87D9-7A6ACA6DE6D5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E2C6CB-2F52-44F1-ABB1-D7FCCC5DE34C}"/>
              </a:ext>
            </a:extLst>
          </p:cNvPr>
          <p:cNvGrpSpPr/>
          <p:nvPr/>
        </p:nvGrpSpPr>
        <p:grpSpPr>
          <a:xfrm>
            <a:off x="6997728" y="4845272"/>
            <a:ext cx="697706" cy="945564"/>
            <a:chOff x="1414027" y="4862543"/>
            <a:chExt cx="697706" cy="94556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B04F437-40B2-447B-9C3E-1BB62CD0CBBF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22021D-825F-4280-A1BD-978ED2B5EFEB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00A22B-897C-429A-B246-FD9617ECCA43}"/>
              </a:ext>
            </a:extLst>
          </p:cNvPr>
          <p:cNvGrpSpPr/>
          <p:nvPr/>
        </p:nvGrpSpPr>
        <p:grpSpPr>
          <a:xfrm>
            <a:off x="9268714" y="4357975"/>
            <a:ext cx="697706" cy="1422655"/>
            <a:chOff x="1414027" y="4385453"/>
            <a:chExt cx="697706" cy="14226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032771B-4579-4484-BA43-028058AB6EB2}"/>
                </a:ext>
              </a:extLst>
            </p:cNvPr>
            <p:cNvSpPr/>
            <p:nvPr/>
          </p:nvSpPr>
          <p:spPr>
            <a:xfrm>
              <a:off x="1631867" y="4758504"/>
              <a:ext cx="137098" cy="1049604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258A157-EEAC-4592-98AC-0C54A6110355}"/>
                </a:ext>
              </a:extLst>
            </p:cNvPr>
            <p:cNvSpPr txBox="1"/>
            <p:nvPr/>
          </p:nvSpPr>
          <p:spPr>
            <a:xfrm>
              <a:off x="1414027" y="438545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66"/>
                  </a:solidFill>
                  <a:latin typeface="Abadi" panose="020B0604020104020204" pitchFamily="34" charset="0"/>
                </a:rPr>
                <a:t>2</a:t>
              </a:r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26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x, chest of drawers&#10;&#10;Description automatically generated">
            <a:extLst>
              <a:ext uri="{FF2B5EF4-FFF2-40B4-BE49-F238E27FC236}">
                <a16:creationId xmlns:a16="http://schemas.microsoft.com/office/drawing/2014/main" id="{B656980C-E266-471D-9504-51F670F96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6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 with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PoW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106434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updates.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Miners try to solve the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puzzle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in the last block.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When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miner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finds a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solution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 (in Ethereum &lt;1 minute)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   they create a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block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with the new updates and publish it.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The new block, with a new puzzle, is added to the blockchain.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</p:txBody>
      </p:sp>
    </p:spTree>
    <p:extLst>
      <p:ext uri="{BB962C8B-B14F-4D97-AF65-F5344CB8AC3E}">
        <p14:creationId xmlns:p14="http://schemas.microsoft.com/office/powerpoint/2010/main" val="2388815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/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/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/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/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/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/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119F4B-8B3D-4557-8762-B1A5C85E7043}"/>
              </a:ext>
            </a:extLst>
          </p:cNvPr>
          <p:cNvGrpSpPr/>
          <p:nvPr/>
        </p:nvGrpSpPr>
        <p:grpSpPr>
          <a:xfrm>
            <a:off x="9423029" y="5060767"/>
            <a:ext cx="1086785" cy="1265729"/>
            <a:chOff x="9423029" y="5060767"/>
            <a:chExt cx="1086785" cy="126572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54E8A87-9FA9-4DCD-BE79-22455E90A920}"/>
                </a:ext>
              </a:extLst>
            </p:cNvPr>
            <p:cNvGrpSpPr/>
            <p:nvPr/>
          </p:nvGrpSpPr>
          <p:grpSpPr>
            <a:xfrm>
              <a:off x="9423029" y="5352704"/>
              <a:ext cx="1086785" cy="973792"/>
              <a:chOff x="294807" y="5350657"/>
              <a:chExt cx="1086785" cy="97379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8F2A381-2D79-442E-B80C-241DE20016D2}"/>
                  </a:ext>
                </a:extLst>
              </p:cNvPr>
              <p:cNvSpPr txBox="1"/>
              <p:nvPr/>
            </p:nvSpPr>
            <p:spPr>
              <a:xfrm>
                <a:off x="294807" y="592433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4" name="Graphic 93" descr="User outline">
                <a:extLst>
                  <a:ext uri="{FF2B5EF4-FFF2-40B4-BE49-F238E27FC236}">
                    <a16:creationId xmlns:a16="http://schemas.microsoft.com/office/drawing/2014/main" id="{E40FC097-3C5F-42AC-8050-46D0F0950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5430" y="535065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92" name="Graphic 91" descr="Crown with solid fill">
              <a:extLst>
                <a:ext uri="{FF2B5EF4-FFF2-40B4-BE49-F238E27FC236}">
                  <a16:creationId xmlns:a16="http://schemas.microsoft.com/office/drawing/2014/main" id="{91438E9A-84F9-4955-A554-AB7D6B8B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4381" y="5060767"/>
              <a:ext cx="400110" cy="400110"/>
            </a:xfrm>
            <a:prstGeom prst="rect">
              <a:avLst/>
            </a:prstGeom>
          </p:spPr>
        </p:pic>
      </p:grpSp>
      <p:pic>
        <p:nvPicPr>
          <p:cNvPr id="34" name="Graphic 33" descr="Devil face with solid fill with solid fill">
            <a:extLst>
              <a:ext uri="{FF2B5EF4-FFF2-40B4-BE49-F238E27FC236}">
                <a16:creationId xmlns:a16="http://schemas.microsoft.com/office/drawing/2014/main" id="{F3F1873F-FFE1-421B-985C-E91075C07B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013" y="5420008"/>
            <a:ext cx="308254" cy="3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9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B963DC6-A559-4716-B38E-442D4D34D2EC}"/>
              </a:ext>
            </a:extLst>
          </p:cNvPr>
          <p:cNvSpPr txBox="1"/>
          <p:nvPr/>
        </p:nvSpPr>
        <p:spPr>
          <a:xfrm>
            <a:off x="9423029" y="5926386"/>
            <a:ext cx="1086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ojs_t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A36977-8830-4C63-B8A3-106D68A77398}"/>
              </a:ext>
            </a:extLst>
          </p:cNvPr>
          <p:cNvGrpSpPr/>
          <p:nvPr/>
        </p:nvGrpSpPr>
        <p:grpSpPr>
          <a:xfrm>
            <a:off x="9123804" y="5133075"/>
            <a:ext cx="1685233" cy="924762"/>
            <a:chOff x="7063090" y="1525556"/>
            <a:chExt cx="1685233" cy="924762"/>
          </a:xfrm>
        </p:grpSpPr>
        <p:pic>
          <p:nvPicPr>
            <p:cNvPr id="68" name="Graphic 67" descr="Marketing outline">
              <a:extLst>
                <a:ext uri="{FF2B5EF4-FFF2-40B4-BE49-F238E27FC236}">
                  <a16:creationId xmlns:a16="http://schemas.microsoft.com/office/drawing/2014/main" id="{6327D281-F333-4806-B74E-F91ABDB6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33923" y="1535918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Marketing outline">
              <a:extLst>
                <a:ext uri="{FF2B5EF4-FFF2-40B4-BE49-F238E27FC236}">
                  <a16:creationId xmlns:a16="http://schemas.microsoft.com/office/drawing/2014/main" id="{49CFFF56-1135-4BCA-ABE0-72E84776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063090" y="1525556"/>
              <a:ext cx="914400" cy="914400"/>
            </a:xfrm>
            <a:prstGeom prst="rect">
              <a:avLst/>
            </a:prstGeom>
          </p:spPr>
        </p:pic>
      </p:grpSp>
      <p:pic>
        <p:nvPicPr>
          <p:cNvPr id="70" name="Graphic 69" descr="Crown with solid fill">
            <a:extLst>
              <a:ext uri="{FF2B5EF4-FFF2-40B4-BE49-F238E27FC236}">
                <a16:creationId xmlns:a16="http://schemas.microsoft.com/office/drawing/2014/main" id="{B8A3C3E2-5C9D-4B08-9F9F-C240C38FA1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7679" y="4822852"/>
            <a:ext cx="400110" cy="40011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0096"/>
              </p:ext>
            </p:extLst>
          </p:nvPr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9603"/>
              </p:ext>
            </p:extLst>
          </p:nvPr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571501"/>
              </p:ext>
            </p:extLst>
          </p:nvPr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77359"/>
              </p:ext>
            </p:extLst>
          </p:nvPr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51640"/>
              </p:ext>
            </p:extLst>
          </p:nvPr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57087"/>
              </p:ext>
            </p:extLst>
          </p:nvPr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3F06DE-3D0D-4DC3-B29D-DF33D9728D2B}"/>
              </a:ext>
            </a:extLst>
          </p:cNvPr>
          <p:cNvSpPr/>
          <p:nvPr/>
        </p:nvSpPr>
        <p:spPr>
          <a:xfrm>
            <a:off x="6003846" y="1083743"/>
            <a:ext cx="1877412" cy="1403083"/>
          </a:xfrm>
          <a:prstGeom prst="rect">
            <a:avLst/>
          </a:prstGeom>
          <a:noFill/>
          <a:ln w="28575">
            <a:solidFill>
              <a:srgbClr val="CC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91A768-7BD5-418C-920A-A5E357C91005}"/>
              </a:ext>
            </a:extLst>
          </p:cNvPr>
          <p:cNvSpPr txBox="1"/>
          <p:nvPr/>
        </p:nvSpPr>
        <p:spPr>
          <a:xfrm>
            <a:off x="6323376" y="10984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F195719-88D4-4835-A80A-3F118513CD52}"/>
              </a:ext>
            </a:extLst>
          </p:cNvPr>
          <p:cNvCxnSpPr>
            <a:cxnSpLocks/>
          </p:cNvCxnSpPr>
          <p:nvPr/>
        </p:nvCxnSpPr>
        <p:spPr>
          <a:xfrm>
            <a:off x="6079710" y="1481000"/>
            <a:ext cx="1722644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DB0FD5-70E9-4662-AF5A-D21F65F7B069}"/>
              </a:ext>
            </a:extLst>
          </p:cNvPr>
          <p:cNvSpPr/>
          <p:nvPr/>
        </p:nvSpPr>
        <p:spPr>
          <a:xfrm>
            <a:off x="6003846" y="3501087"/>
            <a:ext cx="1877412" cy="14030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F6F7E0-C377-4C80-8336-361E9180ACC6}"/>
              </a:ext>
            </a:extLst>
          </p:cNvPr>
          <p:cNvSpPr txBox="1"/>
          <p:nvPr/>
        </p:nvSpPr>
        <p:spPr>
          <a:xfrm>
            <a:off x="6319038" y="350954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23BB2A9-5D54-4419-B8C9-0E095004334C}"/>
              </a:ext>
            </a:extLst>
          </p:cNvPr>
          <p:cNvCxnSpPr>
            <a:cxnSpLocks/>
          </p:cNvCxnSpPr>
          <p:nvPr/>
        </p:nvCxnSpPr>
        <p:spPr>
          <a:xfrm>
            <a:off x="6075372" y="3892067"/>
            <a:ext cx="1722644" cy="0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BC20BE-D4A8-426A-8708-3F7687136D53}"/>
              </a:ext>
            </a:extLst>
          </p:cNvPr>
          <p:cNvCxnSpPr>
            <a:cxnSpLocks/>
            <a:stCxn id="103" idx="3"/>
            <a:endCxn id="112" idx="1"/>
          </p:cNvCxnSpPr>
          <p:nvPr/>
        </p:nvCxnSpPr>
        <p:spPr>
          <a:xfrm flipV="1">
            <a:off x="5487312" y="1785285"/>
            <a:ext cx="516534" cy="1193008"/>
          </a:xfrm>
          <a:prstGeom prst="bentConnector3">
            <a:avLst>
              <a:gd name="adj1" fmla="val 50000"/>
            </a:avLst>
          </a:prstGeom>
          <a:ln w="38100">
            <a:solidFill>
              <a:srgbClr val="CCCC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2A8D08D7-85C1-47FE-9DDA-175B039E8B3F}"/>
              </a:ext>
            </a:extLst>
          </p:cNvPr>
          <p:cNvCxnSpPr>
            <a:cxnSpLocks/>
            <a:stCxn id="103" idx="3"/>
            <a:endCxn id="118" idx="1"/>
          </p:cNvCxnSpPr>
          <p:nvPr/>
        </p:nvCxnSpPr>
        <p:spPr>
          <a:xfrm>
            <a:off x="5487312" y="2978293"/>
            <a:ext cx="516534" cy="1224336"/>
          </a:xfrm>
          <a:prstGeom prst="bentConnector3">
            <a:avLst>
              <a:gd name="adj1" fmla="val 50000"/>
            </a:avLst>
          </a:prstGeom>
          <a:ln w="38100">
            <a:solidFill>
              <a:srgbClr val="FF99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uzzle pieces with solid fill">
            <a:extLst>
              <a:ext uri="{FF2B5EF4-FFF2-40B4-BE49-F238E27FC236}">
                <a16:creationId xmlns:a16="http://schemas.microsoft.com/office/drawing/2014/main" id="{073F3537-7CBF-416A-8525-0B4BEA5FA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64105" y="1613249"/>
            <a:ext cx="682476" cy="682476"/>
          </a:xfrm>
          <a:prstGeom prst="rect">
            <a:avLst/>
          </a:prstGeom>
        </p:spPr>
      </p:pic>
      <p:pic>
        <p:nvPicPr>
          <p:cNvPr id="125" name="Graphic 124" descr="Puzzle pieces with solid fill">
            <a:extLst>
              <a:ext uri="{FF2B5EF4-FFF2-40B4-BE49-F238E27FC236}">
                <a16:creationId xmlns:a16="http://schemas.microsoft.com/office/drawing/2014/main" id="{83EE707A-28D5-4E7F-88BB-DD1029D6E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57349" y="4073624"/>
            <a:ext cx="682476" cy="682476"/>
          </a:xfrm>
          <a:prstGeom prst="rect">
            <a:avLst/>
          </a:prstGeom>
        </p:spPr>
      </p:pic>
      <p:pic>
        <p:nvPicPr>
          <p:cNvPr id="126" name="Graphic 125" descr="Puzzle pieces with solid fill">
            <a:extLst>
              <a:ext uri="{FF2B5EF4-FFF2-40B4-BE49-F238E27FC236}">
                <a16:creationId xmlns:a16="http://schemas.microsoft.com/office/drawing/2014/main" id="{61F5DC0A-B080-4C01-8C13-F964CE2A5F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10358" y="5153909"/>
            <a:ext cx="483589" cy="483589"/>
          </a:xfrm>
          <a:prstGeom prst="rect">
            <a:avLst/>
          </a:prstGeom>
        </p:spPr>
      </p:pic>
      <p:pic>
        <p:nvPicPr>
          <p:cNvPr id="127" name="Graphic 126" descr="Puzzle pieces with solid fill">
            <a:extLst>
              <a:ext uri="{FF2B5EF4-FFF2-40B4-BE49-F238E27FC236}">
                <a16:creationId xmlns:a16="http://schemas.microsoft.com/office/drawing/2014/main" id="{CB40BD18-D8D9-4261-A096-B62EDBB3A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7384" y="5153909"/>
            <a:ext cx="483589" cy="483589"/>
          </a:xfrm>
          <a:prstGeom prst="rect">
            <a:avLst/>
          </a:prstGeom>
        </p:spPr>
      </p:pic>
      <p:pic>
        <p:nvPicPr>
          <p:cNvPr id="128" name="Graphic 127" descr="Puzzle pieces with solid fill">
            <a:extLst>
              <a:ext uri="{FF2B5EF4-FFF2-40B4-BE49-F238E27FC236}">
                <a16:creationId xmlns:a16="http://schemas.microsoft.com/office/drawing/2014/main" id="{BCA078EA-0A57-41E7-B078-A7EA1FDB6C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5908" y="5151414"/>
            <a:ext cx="483589" cy="483589"/>
          </a:xfrm>
          <a:prstGeom prst="rect">
            <a:avLst/>
          </a:prstGeom>
        </p:spPr>
      </p:pic>
      <p:pic>
        <p:nvPicPr>
          <p:cNvPr id="129" name="Graphic 128" descr="Puzzle pieces with solid fill">
            <a:extLst>
              <a:ext uri="{FF2B5EF4-FFF2-40B4-BE49-F238E27FC236}">
                <a16:creationId xmlns:a16="http://schemas.microsoft.com/office/drawing/2014/main" id="{11E5EDFB-A025-46B9-8AB7-C597219FC3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78432" y="5153842"/>
            <a:ext cx="483589" cy="4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/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/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/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/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/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/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3F06DE-3D0D-4DC3-B29D-DF33D9728D2B}"/>
              </a:ext>
            </a:extLst>
          </p:cNvPr>
          <p:cNvSpPr/>
          <p:nvPr/>
        </p:nvSpPr>
        <p:spPr>
          <a:xfrm>
            <a:off x="6003846" y="1083743"/>
            <a:ext cx="1877412" cy="1403083"/>
          </a:xfrm>
          <a:prstGeom prst="rect">
            <a:avLst/>
          </a:prstGeom>
          <a:noFill/>
          <a:ln w="28575">
            <a:solidFill>
              <a:srgbClr val="CC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91A768-7BD5-418C-920A-A5E357C91005}"/>
              </a:ext>
            </a:extLst>
          </p:cNvPr>
          <p:cNvSpPr txBox="1"/>
          <p:nvPr/>
        </p:nvSpPr>
        <p:spPr>
          <a:xfrm>
            <a:off x="6323376" y="10984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F195719-88D4-4835-A80A-3F118513CD52}"/>
              </a:ext>
            </a:extLst>
          </p:cNvPr>
          <p:cNvCxnSpPr>
            <a:cxnSpLocks/>
          </p:cNvCxnSpPr>
          <p:nvPr/>
        </p:nvCxnSpPr>
        <p:spPr>
          <a:xfrm>
            <a:off x="6079710" y="1481000"/>
            <a:ext cx="1722644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DB0FD5-70E9-4662-AF5A-D21F65F7B069}"/>
              </a:ext>
            </a:extLst>
          </p:cNvPr>
          <p:cNvSpPr/>
          <p:nvPr/>
        </p:nvSpPr>
        <p:spPr>
          <a:xfrm>
            <a:off x="6003846" y="3501087"/>
            <a:ext cx="1877412" cy="14030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F6F7E0-C377-4C80-8336-361E9180ACC6}"/>
              </a:ext>
            </a:extLst>
          </p:cNvPr>
          <p:cNvSpPr txBox="1"/>
          <p:nvPr/>
        </p:nvSpPr>
        <p:spPr>
          <a:xfrm>
            <a:off x="6319038" y="350954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23BB2A9-5D54-4419-B8C9-0E095004334C}"/>
              </a:ext>
            </a:extLst>
          </p:cNvPr>
          <p:cNvCxnSpPr>
            <a:cxnSpLocks/>
          </p:cNvCxnSpPr>
          <p:nvPr/>
        </p:nvCxnSpPr>
        <p:spPr>
          <a:xfrm>
            <a:off x="6075372" y="3892067"/>
            <a:ext cx="1722644" cy="0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BC20BE-D4A8-426A-8708-3F7687136D53}"/>
              </a:ext>
            </a:extLst>
          </p:cNvPr>
          <p:cNvCxnSpPr>
            <a:cxnSpLocks/>
            <a:stCxn id="103" idx="3"/>
            <a:endCxn id="112" idx="1"/>
          </p:cNvCxnSpPr>
          <p:nvPr/>
        </p:nvCxnSpPr>
        <p:spPr>
          <a:xfrm flipV="1">
            <a:off x="5487312" y="1785285"/>
            <a:ext cx="516534" cy="1193008"/>
          </a:xfrm>
          <a:prstGeom prst="bentConnector3">
            <a:avLst>
              <a:gd name="adj1" fmla="val 50000"/>
            </a:avLst>
          </a:prstGeom>
          <a:ln w="38100">
            <a:solidFill>
              <a:srgbClr val="CCCC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2A8D08D7-85C1-47FE-9DDA-175B039E8B3F}"/>
              </a:ext>
            </a:extLst>
          </p:cNvPr>
          <p:cNvCxnSpPr>
            <a:cxnSpLocks/>
            <a:stCxn id="103" idx="3"/>
            <a:endCxn id="118" idx="1"/>
          </p:cNvCxnSpPr>
          <p:nvPr/>
        </p:nvCxnSpPr>
        <p:spPr>
          <a:xfrm>
            <a:off x="5487312" y="2978293"/>
            <a:ext cx="516534" cy="1224336"/>
          </a:xfrm>
          <a:prstGeom prst="bentConnector3">
            <a:avLst>
              <a:gd name="adj1" fmla="val 50000"/>
            </a:avLst>
          </a:prstGeom>
          <a:ln w="38100">
            <a:solidFill>
              <a:srgbClr val="FF99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uzzle pieces with solid fill">
            <a:extLst>
              <a:ext uri="{FF2B5EF4-FFF2-40B4-BE49-F238E27FC236}">
                <a16:creationId xmlns:a16="http://schemas.microsoft.com/office/drawing/2014/main" id="{073F3537-7CBF-416A-8525-0B4BEA5FA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4105" y="1613249"/>
            <a:ext cx="682476" cy="682476"/>
          </a:xfrm>
          <a:prstGeom prst="rect">
            <a:avLst/>
          </a:prstGeom>
        </p:spPr>
      </p:pic>
      <p:pic>
        <p:nvPicPr>
          <p:cNvPr id="125" name="Graphic 124" descr="Puzzle pieces with solid fill">
            <a:extLst>
              <a:ext uri="{FF2B5EF4-FFF2-40B4-BE49-F238E27FC236}">
                <a16:creationId xmlns:a16="http://schemas.microsoft.com/office/drawing/2014/main" id="{83EE707A-28D5-4E7F-88BB-DD1029D6E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7349" y="4073624"/>
            <a:ext cx="682476" cy="682476"/>
          </a:xfrm>
          <a:prstGeom prst="rect">
            <a:avLst/>
          </a:prstGeom>
        </p:spPr>
      </p:pic>
      <p:pic>
        <p:nvPicPr>
          <p:cNvPr id="127" name="Graphic 126" descr="Puzzle pieces with solid fill">
            <a:extLst>
              <a:ext uri="{FF2B5EF4-FFF2-40B4-BE49-F238E27FC236}">
                <a16:creationId xmlns:a16="http://schemas.microsoft.com/office/drawing/2014/main" id="{CB40BD18-D8D9-4261-A096-B62EDBB3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384" y="5153909"/>
            <a:ext cx="483589" cy="483589"/>
          </a:xfrm>
          <a:prstGeom prst="rect">
            <a:avLst/>
          </a:prstGeom>
        </p:spPr>
      </p:pic>
      <p:pic>
        <p:nvPicPr>
          <p:cNvPr id="128" name="Graphic 127" descr="Puzzle pieces with solid fill">
            <a:extLst>
              <a:ext uri="{FF2B5EF4-FFF2-40B4-BE49-F238E27FC236}">
                <a16:creationId xmlns:a16="http://schemas.microsoft.com/office/drawing/2014/main" id="{BCA078EA-0A57-41E7-B078-A7EA1FDB6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5908" y="5151414"/>
            <a:ext cx="483589" cy="483589"/>
          </a:xfrm>
          <a:prstGeom prst="rect">
            <a:avLst/>
          </a:prstGeom>
        </p:spPr>
      </p:pic>
      <p:pic>
        <p:nvPicPr>
          <p:cNvPr id="129" name="Graphic 128" descr="Puzzle pieces with solid fill">
            <a:extLst>
              <a:ext uri="{FF2B5EF4-FFF2-40B4-BE49-F238E27FC236}">
                <a16:creationId xmlns:a16="http://schemas.microsoft.com/office/drawing/2014/main" id="{11E5EDFB-A025-46B9-8AB7-C597219FC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8432" y="5153842"/>
            <a:ext cx="483589" cy="48358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539C80E-7363-4322-9801-77136FC7783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71BE6D-30F4-4F63-8738-F378B772ADB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User outline">
              <a:extLst>
                <a:ext uri="{FF2B5EF4-FFF2-40B4-BE49-F238E27FC236}">
                  <a16:creationId xmlns:a16="http://schemas.microsoft.com/office/drawing/2014/main" id="{9363A6AA-BAAD-4CE2-88DA-61E2478C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9C717F-72C8-4576-A5DE-38E023FCCA18}"/>
              </a:ext>
            </a:extLst>
          </p:cNvPr>
          <p:cNvGrpSpPr/>
          <p:nvPr/>
        </p:nvGrpSpPr>
        <p:grpSpPr>
          <a:xfrm flipH="1">
            <a:off x="1591822" y="4932050"/>
            <a:ext cx="1165952" cy="1416283"/>
            <a:chOff x="9343862" y="4910213"/>
            <a:chExt cx="1165952" cy="141628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51E697-C38D-43AD-8A5F-F5DD6BE02577}"/>
                </a:ext>
              </a:extLst>
            </p:cNvPr>
            <p:cNvSpPr txBox="1"/>
            <p:nvPr/>
          </p:nvSpPr>
          <p:spPr>
            <a:xfrm>
              <a:off x="9423029" y="592638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8303EB3-0DA9-4761-9740-D1DDDC4FE0EF}"/>
                </a:ext>
              </a:extLst>
            </p:cNvPr>
            <p:cNvGrpSpPr/>
            <p:nvPr/>
          </p:nvGrpSpPr>
          <p:grpSpPr>
            <a:xfrm>
              <a:off x="9343862" y="4910213"/>
              <a:ext cx="914400" cy="1190486"/>
              <a:chOff x="8709252" y="3686832"/>
              <a:chExt cx="914400" cy="1190486"/>
            </a:xfrm>
          </p:grpSpPr>
          <p:pic>
            <p:nvPicPr>
              <p:cNvPr id="91" name="Graphic 90" descr="Marketing outline">
                <a:extLst>
                  <a:ext uri="{FF2B5EF4-FFF2-40B4-BE49-F238E27FC236}">
                    <a16:creationId xmlns:a16="http://schemas.microsoft.com/office/drawing/2014/main" id="{6FFEEF8C-A77B-4A1D-BF7F-7FD8FE494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8709252" y="39629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2" name="Graphic 91" descr="Crown with solid fill">
                <a:extLst>
                  <a:ext uri="{FF2B5EF4-FFF2-40B4-BE49-F238E27FC236}">
                    <a16:creationId xmlns:a16="http://schemas.microsoft.com/office/drawing/2014/main" id="{C45B6ABE-9CB7-47B7-AC40-51BC6C6A2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161937" y="3686832"/>
                <a:ext cx="400110" cy="400110"/>
              </a:xfrm>
              <a:prstGeom prst="rect">
                <a:avLst/>
              </a:prstGeom>
            </p:spPr>
          </p:pic>
        </p:grpSp>
      </p:grpSp>
      <p:pic>
        <p:nvPicPr>
          <p:cNvPr id="93" name="Graphic 92" descr="Puzzle with solid fill">
            <a:extLst>
              <a:ext uri="{FF2B5EF4-FFF2-40B4-BE49-F238E27FC236}">
                <a16:creationId xmlns:a16="http://schemas.microsoft.com/office/drawing/2014/main" id="{CCD9B6D7-125E-40BD-BB82-E9E3B6BF09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7325" y="5638429"/>
            <a:ext cx="400110" cy="4001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4D13991-D76A-4F2C-9381-53AB29E39030}"/>
              </a:ext>
            </a:extLst>
          </p:cNvPr>
          <p:cNvGrpSpPr/>
          <p:nvPr/>
        </p:nvGrpSpPr>
        <p:grpSpPr>
          <a:xfrm>
            <a:off x="7878218" y="1080641"/>
            <a:ext cx="2612011" cy="1403083"/>
            <a:chOff x="7878218" y="1080641"/>
            <a:chExt cx="2612011" cy="14030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A8A8159-1F5D-495F-97AC-BFDA5860123D}"/>
                </a:ext>
              </a:extLst>
            </p:cNvPr>
            <p:cNvSpPr/>
            <p:nvPr/>
          </p:nvSpPr>
          <p:spPr>
            <a:xfrm>
              <a:off x="8612817" y="1080641"/>
              <a:ext cx="1877412" cy="1403083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6D1572-61A0-4AB3-9AE6-3901B59DDB12}"/>
                </a:ext>
              </a:extLst>
            </p:cNvPr>
            <p:cNvSpPr txBox="1"/>
            <p:nvPr/>
          </p:nvSpPr>
          <p:spPr>
            <a:xfrm>
              <a:off x="8935387" y="1095373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Block #285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507452B-0A77-4143-B211-81326F00137D}"/>
                </a:ext>
              </a:extLst>
            </p:cNvPr>
            <p:cNvCxnSpPr>
              <a:cxnSpLocks/>
            </p:cNvCxnSpPr>
            <p:nvPr/>
          </p:nvCxnSpPr>
          <p:spPr>
            <a:xfrm>
              <a:off x="8691721" y="1477898"/>
              <a:ext cx="1722644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1AF1B35-BA38-46C7-A5E1-C3B8CD5620B4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V="1">
              <a:off x="7878218" y="1782183"/>
              <a:ext cx="734599" cy="3102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phic 98" descr="Puzzle with solid fill">
              <a:extLst>
                <a:ext uri="{FF2B5EF4-FFF2-40B4-BE49-F238E27FC236}">
                  <a16:creationId xmlns:a16="http://schemas.microsoft.com/office/drawing/2014/main" id="{6AF9F0B8-0EF0-4ECB-AAEE-4EFF865D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74381" y="1704090"/>
              <a:ext cx="527055" cy="527055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98CFB47-D8C2-4394-92A6-74D0E1C721F9}"/>
              </a:ext>
            </a:extLst>
          </p:cNvPr>
          <p:cNvSpPr txBox="1"/>
          <p:nvPr/>
        </p:nvSpPr>
        <p:spPr>
          <a:xfrm>
            <a:off x="8612817" y="3708461"/>
            <a:ext cx="4028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chemeClr val="bg1"/>
                </a:solidFill>
                <a:latin typeface="Abadi" panose="020B0604020104020204" pitchFamily="34" charset="0"/>
              </a:rPr>
              <a:t>Tie breaker: 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ccept the </a:t>
            </a:r>
            <a:r>
              <a:rPr lang="en-US" sz="1800" dirty="0">
                <a:solidFill>
                  <a:srgbClr val="00FFFF"/>
                </a:solidFill>
                <a:latin typeface="Abadi" panose="020B0604020104020204" pitchFamily="34" charset="0"/>
              </a:rPr>
              <a:t>longest chain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5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/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/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/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/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/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/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3F06DE-3D0D-4DC3-B29D-DF33D9728D2B}"/>
              </a:ext>
            </a:extLst>
          </p:cNvPr>
          <p:cNvSpPr/>
          <p:nvPr/>
        </p:nvSpPr>
        <p:spPr>
          <a:xfrm>
            <a:off x="6003846" y="1083743"/>
            <a:ext cx="1877412" cy="1403083"/>
          </a:xfrm>
          <a:prstGeom prst="rect">
            <a:avLst/>
          </a:prstGeom>
          <a:noFill/>
          <a:ln w="28575">
            <a:solidFill>
              <a:srgbClr val="CC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91A768-7BD5-418C-920A-A5E357C91005}"/>
              </a:ext>
            </a:extLst>
          </p:cNvPr>
          <p:cNvSpPr txBox="1"/>
          <p:nvPr/>
        </p:nvSpPr>
        <p:spPr>
          <a:xfrm>
            <a:off x="6323376" y="10984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F195719-88D4-4835-A80A-3F118513CD52}"/>
              </a:ext>
            </a:extLst>
          </p:cNvPr>
          <p:cNvCxnSpPr>
            <a:cxnSpLocks/>
          </p:cNvCxnSpPr>
          <p:nvPr/>
        </p:nvCxnSpPr>
        <p:spPr>
          <a:xfrm>
            <a:off x="6079710" y="1481000"/>
            <a:ext cx="1722644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DB0FD5-70E9-4662-AF5A-D21F65F7B069}"/>
              </a:ext>
            </a:extLst>
          </p:cNvPr>
          <p:cNvSpPr/>
          <p:nvPr/>
        </p:nvSpPr>
        <p:spPr>
          <a:xfrm>
            <a:off x="6003846" y="3501087"/>
            <a:ext cx="1877412" cy="14030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F6F7E0-C377-4C80-8336-361E9180ACC6}"/>
              </a:ext>
            </a:extLst>
          </p:cNvPr>
          <p:cNvSpPr txBox="1"/>
          <p:nvPr/>
        </p:nvSpPr>
        <p:spPr>
          <a:xfrm>
            <a:off x="6319038" y="350954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23BB2A9-5D54-4419-B8C9-0E095004334C}"/>
              </a:ext>
            </a:extLst>
          </p:cNvPr>
          <p:cNvCxnSpPr>
            <a:cxnSpLocks/>
          </p:cNvCxnSpPr>
          <p:nvPr/>
        </p:nvCxnSpPr>
        <p:spPr>
          <a:xfrm>
            <a:off x="6075372" y="3892067"/>
            <a:ext cx="1722644" cy="0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BC20BE-D4A8-426A-8708-3F7687136D53}"/>
              </a:ext>
            </a:extLst>
          </p:cNvPr>
          <p:cNvCxnSpPr>
            <a:cxnSpLocks/>
            <a:stCxn id="103" idx="3"/>
            <a:endCxn id="112" idx="1"/>
          </p:cNvCxnSpPr>
          <p:nvPr/>
        </p:nvCxnSpPr>
        <p:spPr>
          <a:xfrm flipV="1">
            <a:off x="5487312" y="1785285"/>
            <a:ext cx="516534" cy="1193008"/>
          </a:xfrm>
          <a:prstGeom prst="bentConnector3">
            <a:avLst>
              <a:gd name="adj1" fmla="val 50000"/>
            </a:avLst>
          </a:prstGeom>
          <a:ln w="38100">
            <a:solidFill>
              <a:srgbClr val="CCCC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2A8D08D7-85C1-47FE-9DDA-175B039E8B3F}"/>
              </a:ext>
            </a:extLst>
          </p:cNvPr>
          <p:cNvCxnSpPr>
            <a:cxnSpLocks/>
            <a:stCxn id="103" idx="3"/>
            <a:endCxn id="118" idx="1"/>
          </p:cNvCxnSpPr>
          <p:nvPr/>
        </p:nvCxnSpPr>
        <p:spPr>
          <a:xfrm>
            <a:off x="5487312" y="2978293"/>
            <a:ext cx="516534" cy="1224336"/>
          </a:xfrm>
          <a:prstGeom prst="bentConnector3">
            <a:avLst>
              <a:gd name="adj1" fmla="val 50000"/>
            </a:avLst>
          </a:prstGeom>
          <a:ln w="38100">
            <a:solidFill>
              <a:srgbClr val="FF99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uzzle pieces with solid fill">
            <a:extLst>
              <a:ext uri="{FF2B5EF4-FFF2-40B4-BE49-F238E27FC236}">
                <a16:creationId xmlns:a16="http://schemas.microsoft.com/office/drawing/2014/main" id="{073F3537-7CBF-416A-8525-0B4BEA5FA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4105" y="1613249"/>
            <a:ext cx="682476" cy="682476"/>
          </a:xfrm>
          <a:prstGeom prst="rect">
            <a:avLst/>
          </a:prstGeom>
        </p:spPr>
      </p:pic>
      <p:pic>
        <p:nvPicPr>
          <p:cNvPr id="125" name="Graphic 124" descr="Puzzle pieces with solid fill">
            <a:extLst>
              <a:ext uri="{FF2B5EF4-FFF2-40B4-BE49-F238E27FC236}">
                <a16:creationId xmlns:a16="http://schemas.microsoft.com/office/drawing/2014/main" id="{83EE707A-28D5-4E7F-88BB-DD1029D6E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7349" y="4073624"/>
            <a:ext cx="682476" cy="682476"/>
          </a:xfrm>
          <a:prstGeom prst="rect">
            <a:avLst/>
          </a:prstGeom>
        </p:spPr>
      </p:pic>
      <p:pic>
        <p:nvPicPr>
          <p:cNvPr id="127" name="Graphic 126" descr="Puzzle pieces with solid fill">
            <a:extLst>
              <a:ext uri="{FF2B5EF4-FFF2-40B4-BE49-F238E27FC236}">
                <a16:creationId xmlns:a16="http://schemas.microsoft.com/office/drawing/2014/main" id="{CB40BD18-D8D9-4261-A096-B62EDBB3A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7384" y="5153909"/>
            <a:ext cx="483589" cy="483589"/>
          </a:xfrm>
          <a:prstGeom prst="rect">
            <a:avLst/>
          </a:prstGeom>
        </p:spPr>
      </p:pic>
      <p:pic>
        <p:nvPicPr>
          <p:cNvPr id="128" name="Graphic 127" descr="Puzzle pieces with solid fill">
            <a:extLst>
              <a:ext uri="{FF2B5EF4-FFF2-40B4-BE49-F238E27FC236}">
                <a16:creationId xmlns:a16="http://schemas.microsoft.com/office/drawing/2014/main" id="{BCA078EA-0A57-41E7-B078-A7EA1FDB6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5315" y="5151414"/>
            <a:ext cx="483589" cy="483589"/>
          </a:xfrm>
          <a:prstGeom prst="rect">
            <a:avLst/>
          </a:prstGeom>
        </p:spPr>
      </p:pic>
      <p:pic>
        <p:nvPicPr>
          <p:cNvPr id="129" name="Graphic 128" descr="Puzzle pieces with solid fill">
            <a:extLst>
              <a:ext uri="{FF2B5EF4-FFF2-40B4-BE49-F238E27FC236}">
                <a16:creationId xmlns:a16="http://schemas.microsoft.com/office/drawing/2014/main" id="{11E5EDFB-A025-46B9-8AB7-C597219FC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7839" y="5153842"/>
            <a:ext cx="483589" cy="48358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539C80E-7363-4322-9801-77136FC7783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71BE6D-30F4-4F63-8738-F378B772ADB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User outline">
              <a:extLst>
                <a:ext uri="{FF2B5EF4-FFF2-40B4-BE49-F238E27FC236}">
                  <a16:creationId xmlns:a16="http://schemas.microsoft.com/office/drawing/2014/main" id="{9363A6AA-BAAD-4CE2-88DA-61E2478C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A8A8159-1F5D-495F-97AC-BFDA5860123D}"/>
              </a:ext>
            </a:extLst>
          </p:cNvPr>
          <p:cNvSpPr/>
          <p:nvPr/>
        </p:nvSpPr>
        <p:spPr>
          <a:xfrm>
            <a:off x="8612817" y="108064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6D1572-61A0-4AB3-9AE6-3901B59DDB12}"/>
              </a:ext>
            </a:extLst>
          </p:cNvPr>
          <p:cNvSpPr txBox="1"/>
          <p:nvPr/>
        </p:nvSpPr>
        <p:spPr>
          <a:xfrm>
            <a:off x="8935387" y="109537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507452B-0A77-4143-B211-81326F00137D}"/>
              </a:ext>
            </a:extLst>
          </p:cNvPr>
          <p:cNvCxnSpPr>
            <a:cxnSpLocks/>
          </p:cNvCxnSpPr>
          <p:nvPr/>
        </p:nvCxnSpPr>
        <p:spPr>
          <a:xfrm>
            <a:off x="8691721" y="147789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1AF1B35-BA38-46C7-A5E1-C3B8CD5620B4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7878218" y="1782183"/>
            <a:ext cx="734599" cy="3102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Puzzle with solid fill">
            <a:extLst>
              <a:ext uri="{FF2B5EF4-FFF2-40B4-BE49-F238E27FC236}">
                <a16:creationId xmlns:a16="http://schemas.microsoft.com/office/drawing/2014/main" id="{6AF9F0B8-0EF0-4ECB-AAEE-4EFF865D0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4381" y="1704090"/>
            <a:ext cx="527055" cy="527055"/>
          </a:xfrm>
          <a:prstGeom prst="rect">
            <a:avLst/>
          </a:prstGeom>
        </p:spPr>
      </p:pic>
      <p:pic>
        <p:nvPicPr>
          <p:cNvPr id="100" name="Graphic 99" descr="Puzzle pieces with solid fill">
            <a:extLst>
              <a:ext uri="{FF2B5EF4-FFF2-40B4-BE49-F238E27FC236}">
                <a16:creationId xmlns:a16="http://schemas.microsoft.com/office/drawing/2014/main" id="{F2DF1813-3012-4311-9907-D1D581174C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12010" y="1598053"/>
            <a:ext cx="682476" cy="6824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98CFB47-D8C2-4394-92A6-74D0E1C721F9}"/>
              </a:ext>
            </a:extLst>
          </p:cNvPr>
          <p:cNvSpPr txBox="1"/>
          <p:nvPr/>
        </p:nvSpPr>
        <p:spPr>
          <a:xfrm>
            <a:off x="8612817" y="3708461"/>
            <a:ext cx="4028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chemeClr val="bg1"/>
                </a:solidFill>
                <a:latin typeface="Abadi" panose="020B0604020104020204" pitchFamily="34" charset="0"/>
              </a:rPr>
              <a:t>Tie breaker: 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ccept the </a:t>
            </a:r>
            <a:r>
              <a:rPr lang="en-US" sz="1800" dirty="0">
                <a:solidFill>
                  <a:srgbClr val="00FFFF"/>
                </a:solidFill>
                <a:latin typeface="Abadi" panose="020B0604020104020204" pitchFamily="34" charset="0"/>
              </a:rPr>
              <a:t>longest chain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3DCE54B-39D1-431D-98FA-0E965FBE428E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3AC47D-1413-42AC-AAD8-C1C211AF587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11" name="Graphic 110" descr="User outline">
              <a:extLst>
                <a:ext uri="{FF2B5EF4-FFF2-40B4-BE49-F238E27FC236}">
                  <a16:creationId xmlns:a16="http://schemas.microsoft.com/office/drawing/2014/main" id="{674A04BC-BDC2-4B73-91E6-D86CD6E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113" name="Graphic 112" descr="Puzzle pieces with solid fill">
            <a:extLst>
              <a:ext uri="{FF2B5EF4-FFF2-40B4-BE49-F238E27FC236}">
                <a16:creationId xmlns:a16="http://schemas.microsoft.com/office/drawing/2014/main" id="{9DB843CC-BFB0-4347-A6AD-30F8DE7D65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9765" y="5153909"/>
            <a:ext cx="483589" cy="4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1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Distributed Power is Essential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6850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Decentralization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and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security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are guaranteed only if the computational power in network is distributed.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55C9-3D59-4644-A3F5-DE1CC9311817}"/>
              </a:ext>
            </a:extLst>
          </p:cNvPr>
          <p:cNvGrpSpPr/>
          <p:nvPr/>
        </p:nvGrpSpPr>
        <p:grpSpPr>
          <a:xfrm>
            <a:off x="1414027" y="3860681"/>
            <a:ext cx="697706" cy="1947426"/>
            <a:chOff x="1414027" y="3860681"/>
            <a:chExt cx="697706" cy="19474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795A60-CB5D-47E0-B950-4783B7C28E99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4425B5-60BF-42EC-A4AD-8D001DF90BF4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BCCB95-F2F0-4621-8426-665F4E46A65A}"/>
              </a:ext>
            </a:extLst>
          </p:cNvPr>
          <p:cNvGrpSpPr/>
          <p:nvPr/>
        </p:nvGrpSpPr>
        <p:grpSpPr>
          <a:xfrm>
            <a:off x="5871000" y="3860681"/>
            <a:ext cx="697706" cy="1947426"/>
            <a:chOff x="1414027" y="3860681"/>
            <a:chExt cx="697706" cy="194742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964D9-DA78-49AE-B630-4EF0E920D4C1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3E530C-3DE5-42BD-B27B-602E6CEFE79B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2D239C-6913-4B91-9545-30EBF58C0163}"/>
              </a:ext>
            </a:extLst>
          </p:cNvPr>
          <p:cNvGrpSpPr/>
          <p:nvPr/>
        </p:nvGrpSpPr>
        <p:grpSpPr>
          <a:xfrm>
            <a:off x="3592392" y="4862647"/>
            <a:ext cx="697706" cy="945564"/>
            <a:chOff x="1414027" y="4862543"/>
            <a:chExt cx="697706" cy="9455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CFB4D4-44FB-42C1-A76E-DACC7858ADD5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90BF08-871C-4524-87D9-7A6ACA6DE6D5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E2C6CB-2F52-44F1-ABB1-D7FCCC5DE34C}"/>
              </a:ext>
            </a:extLst>
          </p:cNvPr>
          <p:cNvGrpSpPr/>
          <p:nvPr/>
        </p:nvGrpSpPr>
        <p:grpSpPr>
          <a:xfrm>
            <a:off x="6997728" y="4845272"/>
            <a:ext cx="697706" cy="945564"/>
            <a:chOff x="1414027" y="4862543"/>
            <a:chExt cx="697706" cy="94556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B04F437-40B2-447B-9C3E-1BB62CD0CBBF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22021D-825F-4280-A1BD-978ED2B5EFEB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00A22B-897C-429A-B246-FD9617ECCA43}"/>
              </a:ext>
            </a:extLst>
          </p:cNvPr>
          <p:cNvGrpSpPr/>
          <p:nvPr/>
        </p:nvGrpSpPr>
        <p:grpSpPr>
          <a:xfrm>
            <a:off x="9268714" y="4357975"/>
            <a:ext cx="697706" cy="1422655"/>
            <a:chOff x="1414027" y="4385453"/>
            <a:chExt cx="697706" cy="14226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032771B-4579-4484-BA43-028058AB6EB2}"/>
                </a:ext>
              </a:extLst>
            </p:cNvPr>
            <p:cNvSpPr/>
            <p:nvPr/>
          </p:nvSpPr>
          <p:spPr>
            <a:xfrm>
              <a:off x="1631867" y="4758504"/>
              <a:ext cx="137098" cy="1049604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258A157-EEAC-4592-98AC-0C54A6110355}"/>
                </a:ext>
              </a:extLst>
            </p:cNvPr>
            <p:cNvSpPr txBox="1"/>
            <p:nvPr/>
          </p:nvSpPr>
          <p:spPr>
            <a:xfrm>
              <a:off x="1414027" y="438545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66"/>
                  </a:solidFill>
                  <a:latin typeface="Abadi" panose="020B0604020104020204" pitchFamily="34" charset="0"/>
                </a:rPr>
                <a:t>2</a:t>
              </a:r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3087B5CD-FE9D-4BD3-AA1C-6CFA5C35445E}"/>
              </a:ext>
            </a:extLst>
          </p:cNvPr>
          <p:cNvGraphicFramePr/>
          <p:nvPr/>
        </p:nvGraphicFramePr>
        <p:xfrm>
          <a:off x="7922301" y="965488"/>
          <a:ext cx="3265603" cy="311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35011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51% Attack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3" y="1303054"/>
            <a:ext cx="53809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If someone has 51% of the network’s power, they can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disturb consensus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55C9-3D59-4644-A3F5-DE1CC9311817}"/>
              </a:ext>
            </a:extLst>
          </p:cNvPr>
          <p:cNvGrpSpPr/>
          <p:nvPr/>
        </p:nvGrpSpPr>
        <p:grpSpPr>
          <a:xfrm>
            <a:off x="1414027" y="2310177"/>
            <a:ext cx="697706" cy="3497930"/>
            <a:chOff x="1414027" y="2310177"/>
            <a:chExt cx="697706" cy="34979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795A60-CB5D-47E0-B950-4783B7C28E99}"/>
                </a:ext>
              </a:extLst>
            </p:cNvPr>
            <p:cNvSpPr/>
            <p:nvPr/>
          </p:nvSpPr>
          <p:spPr>
            <a:xfrm>
              <a:off x="1631867" y="2692070"/>
              <a:ext cx="133407" cy="311603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4425B5-60BF-42EC-A4AD-8D001DF90BF4}"/>
                </a:ext>
              </a:extLst>
            </p:cNvPr>
            <p:cNvSpPr txBox="1"/>
            <p:nvPr/>
          </p:nvSpPr>
          <p:spPr>
            <a:xfrm>
              <a:off x="1414027" y="2310177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6600"/>
                  </a:solidFill>
                  <a:latin typeface="Abadi" panose="020B0604020104020204" pitchFamily="34" charset="0"/>
                </a:rPr>
                <a:t>51%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BCCB95-F2F0-4621-8426-665F4E46A65A}"/>
              </a:ext>
            </a:extLst>
          </p:cNvPr>
          <p:cNvGrpSpPr/>
          <p:nvPr/>
        </p:nvGrpSpPr>
        <p:grpSpPr>
          <a:xfrm>
            <a:off x="5871000" y="3860681"/>
            <a:ext cx="697706" cy="1947426"/>
            <a:chOff x="1414027" y="3860681"/>
            <a:chExt cx="697706" cy="194742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964D9-DA78-49AE-B630-4EF0E920D4C1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3E530C-3DE5-42BD-B27B-602E6CEFE79B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2D239C-6913-4B91-9545-30EBF58C0163}"/>
              </a:ext>
            </a:extLst>
          </p:cNvPr>
          <p:cNvGrpSpPr/>
          <p:nvPr/>
        </p:nvGrpSpPr>
        <p:grpSpPr>
          <a:xfrm>
            <a:off x="3640098" y="4862647"/>
            <a:ext cx="697706" cy="945564"/>
            <a:chOff x="1461733" y="4862543"/>
            <a:chExt cx="697706" cy="9455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CFB4D4-44FB-42C1-A76E-DACC7858ADD5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90BF08-871C-4524-87D9-7A6ACA6DE6D5}"/>
                </a:ext>
              </a:extLst>
            </p:cNvPr>
            <p:cNvSpPr txBox="1"/>
            <p:nvPr/>
          </p:nvSpPr>
          <p:spPr>
            <a:xfrm>
              <a:off x="1461733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66"/>
                  </a:solidFill>
                  <a:latin typeface="Abadi" panose="020B0604020104020204" pitchFamily="34" charset="0"/>
                </a:rPr>
                <a:t>9</a:t>
              </a:r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E2C6CB-2F52-44F1-ABB1-D7FCCC5DE34C}"/>
              </a:ext>
            </a:extLst>
          </p:cNvPr>
          <p:cNvGrpSpPr/>
          <p:nvPr/>
        </p:nvGrpSpPr>
        <p:grpSpPr>
          <a:xfrm>
            <a:off x="6997728" y="4845272"/>
            <a:ext cx="697706" cy="945564"/>
            <a:chOff x="1414027" y="4862543"/>
            <a:chExt cx="697706" cy="94556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B04F437-40B2-447B-9C3E-1BB62CD0CBBF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22021D-825F-4280-A1BD-978ED2B5EFEB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3087B5CD-FE9D-4BD3-AA1C-6CFA5C354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325587"/>
              </p:ext>
            </p:extLst>
          </p:nvPr>
        </p:nvGraphicFramePr>
        <p:xfrm>
          <a:off x="7922301" y="965488"/>
          <a:ext cx="3265603" cy="311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80E4AE13-4052-4133-8AFD-E7744A15F868}"/>
              </a:ext>
            </a:extLst>
          </p:cNvPr>
          <p:cNvGrpSpPr/>
          <p:nvPr/>
        </p:nvGrpSpPr>
        <p:grpSpPr>
          <a:xfrm>
            <a:off x="1617583" y="5931400"/>
            <a:ext cx="988302" cy="705708"/>
            <a:chOff x="1617583" y="5931400"/>
            <a:chExt cx="988302" cy="705708"/>
          </a:xfrm>
          <a:solidFill>
            <a:srgbClr val="FF6600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9C16E7-E98A-4A7A-9970-30A2164702B7}"/>
                </a:ext>
              </a:extLst>
            </p:cNvPr>
            <p:cNvGrpSpPr/>
            <p:nvPr/>
          </p:nvGrpSpPr>
          <p:grpSpPr>
            <a:xfrm>
              <a:off x="1617583" y="6280828"/>
              <a:ext cx="988302" cy="356280"/>
              <a:chOff x="488704" y="6293595"/>
              <a:chExt cx="988302" cy="356280"/>
            </a:xfrm>
            <a:grpFill/>
          </p:grpSpPr>
          <p:pic>
            <p:nvPicPr>
              <p:cNvPr id="4" name="Graphic 3" descr="Server with solid fill">
                <a:extLst>
                  <a:ext uri="{FF2B5EF4-FFF2-40B4-BE49-F238E27FC236}">
                    <a16:creationId xmlns:a16="http://schemas.microsoft.com/office/drawing/2014/main" id="{28F37F57-E52A-4C12-830D-F618AB30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8704" y="6293595"/>
                <a:ext cx="356280" cy="356280"/>
              </a:xfrm>
              <a:prstGeom prst="rect">
                <a:avLst/>
              </a:prstGeom>
            </p:spPr>
          </p:pic>
          <p:pic>
            <p:nvPicPr>
              <p:cNvPr id="57" name="Graphic 56" descr="Server with solid fill">
                <a:extLst>
                  <a:ext uri="{FF2B5EF4-FFF2-40B4-BE49-F238E27FC236}">
                    <a16:creationId xmlns:a16="http://schemas.microsoft.com/office/drawing/2014/main" id="{4F8C911C-EED0-44BA-B5A9-3D869403C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4715" y="6293595"/>
                <a:ext cx="356280" cy="356280"/>
              </a:xfrm>
              <a:prstGeom prst="rect">
                <a:avLst/>
              </a:prstGeom>
            </p:spPr>
          </p:pic>
          <p:pic>
            <p:nvPicPr>
              <p:cNvPr id="58" name="Graphic 57" descr="Server with solid fill">
                <a:extLst>
                  <a:ext uri="{FF2B5EF4-FFF2-40B4-BE49-F238E27FC236}">
                    <a16:creationId xmlns:a16="http://schemas.microsoft.com/office/drawing/2014/main" id="{214524E9-BA11-483B-99E4-C9847FE7A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0726" y="6293595"/>
                <a:ext cx="356280" cy="35628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A619646-8053-4226-B6AB-EF131B8554ED}"/>
                </a:ext>
              </a:extLst>
            </p:cNvPr>
            <p:cNvGrpSpPr/>
            <p:nvPr/>
          </p:nvGrpSpPr>
          <p:grpSpPr>
            <a:xfrm>
              <a:off x="1798166" y="5931400"/>
              <a:ext cx="672291" cy="356280"/>
              <a:chOff x="804715" y="6293595"/>
              <a:chExt cx="672291" cy="356280"/>
            </a:xfrm>
            <a:grpFill/>
          </p:grpSpPr>
          <p:pic>
            <p:nvPicPr>
              <p:cNvPr id="65" name="Graphic 64" descr="Server with solid fill">
                <a:extLst>
                  <a:ext uri="{FF2B5EF4-FFF2-40B4-BE49-F238E27FC236}">
                    <a16:creationId xmlns:a16="http://schemas.microsoft.com/office/drawing/2014/main" id="{4892C91C-3E59-4132-A847-05215D51C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4715" y="6293595"/>
                <a:ext cx="356280" cy="356280"/>
              </a:xfrm>
              <a:prstGeom prst="rect">
                <a:avLst/>
              </a:prstGeom>
            </p:spPr>
          </p:pic>
          <p:pic>
            <p:nvPicPr>
              <p:cNvPr id="66" name="Graphic 65" descr="Server with solid fill">
                <a:extLst>
                  <a:ext uri="{FF2B5EF4-FFF2-40B4-BE49-F238E27FC236}">
                    <a16:creationId xmlns:a16="http://schemas.microsoft.com/office/drawing/2014/main" id="{472A8EA2-6B01-4889-BC16-57A4C3966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0726" y="6293595"/>
                <a:ext cx="356280" cy="356280"/>
              </a:xfrm>
              <a:prstGeom prst="rect">
                <a:avLst/>
              </a:prstGeom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645C19F-0806-4899-AA92-CA500C277902}"/>
              </a:ext>
            </a:extLst>
          </p:cNvPr>
          <p:cNvSpPr txBox="1"/>
          <p:nvPr/>
        </p:nvSpPr>
        <p:spPr>
          <a:xfrm>
            <a:off x="9812108" y="2494843"/>
            <a:ext cx="697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badi" panose="020B0604020104020204" pitchFamily="34" charset="0"/>
              </a:rPr>
              <a:t>51%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5111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 with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PoW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106434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updates.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Miners try to solve the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puzzle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in the last block.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When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miner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finds a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solution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 (in Bitcoin, takes ~6 minutes)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   they create a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block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with the new updates and publish it.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The new block, with a new puzzle, is added to the blockchain.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</p:txBody>
      </p:sp>
    </p:spTree>
    <p:extLst>
      <p:ext uri="{BB962C8B-B14F-4D97-AF65-F5344CB8AC3E}">
        <p14:creationId xmlns:p14="http://schemas.microsoft.com/office/powerpoint/2010/main" val="859523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Mining - Incentive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960303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Mining is essential for a </a:t>
            </a:r>
            <a:r>
              <a:rPr lang="en-US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PoW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network.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Why would you mine?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Block rewards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creation of each block produces new coin, which goes to the creator of the block.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This is how new coin is produced in Bitcoin.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Reward halves every 210,00 blocks.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No reward by 2140.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Update fees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Fees are attached to new updates and paid by their publishers.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orking in a warehouse&#10;&#10;Description automatically generated with low confidence">
            <a:extLst>
              <a:ext uri="{FF2B5EF4-FFF2-40B4-BE49-F238E27FC236}">
                <a16:creationId xmlns:a16="http://schemas.microsoft.com/office/drawing/2014/main" id="{E27893FB-C62F-49DF-8A81-1D4E0F8D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1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4E452-F73C-48CB-9A26-8C69E9347D4A}"/>
              </a:ext>
            </a:extLst>
          </p:cNvPr>
          <p:cNvSpPr txBox="1">
            <a:spLocks/>
          </p:cNvSpPr>
          <p:nvPr/>
        </p:nvSpPr>
        <p:spPr>
          <a:xfrm>
            <a:off x="838200" y="1443303"/>
            <a:ext cx="10515600" cy="1504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Can we build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trusted communication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in an </a:t>
            </a:r>
            <a:r>
              <a:rPr lang="en-US" dirty="0">
                <a:solidFill>
                  <a:srgbClr val="FF6600"/>
                </a:solidFill>
                <a:latin typeface="Abadi" panose="020B0604020104020204" pitchFamily="34" charset="0"/>
              </a:rPr>
              <a:t>untrusted channel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2CE82-61F0-463C-B40B-3BC13FA98F52}"/>
              </a:ext>
            </a:extLst>
          </p:cNvPr>
          <p:cNvSpPr txBox="1"/>
          <p:nvPr/>
        </p:nvSpPr>
        <p:spPr>
          <a:xfrm>
            <a:off x="899615" y="980957"/>
            <a:ext cx="6322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Cryptography, since ancient times: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52C31E-3802-47CB-88D7-E58EAFDCD5DD}"/>
              </a:ext>
            </a:extLst>
          </p:cNvPr>
          <p:cNvGrpSpPr/>
          <p:nvPr/>
        </p:nvGrpSpPr>
        <p:grpSpPr>
          <a:xfrm>
            <a:off x="6001034" y="3258155"/>
            <a:ext cx="4407408" cy="931460"/>
            <a:chOff x="5775846" y="3483343"/>
            <a:chExt cx="4407408" cy="931460"/>
          </a:xfrm>
        </p:grpSpPr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731B4D7F-B18F-4585-B745-FB686E862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75846" y="3500403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Female Profile with solid fill">
              <a:extLst>
                <a:ext uri="{FF2B5EF4-FFF2-40B4-BE49-F238E27FC236}">
                  <a16:creationId xmlns:a16="http://schemas.microsoft.com/office/drawing/2014/main" id="{7C9B081E-FCE7-4EEF-9884-F8D33B14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8854" y="3483343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253F79-ABE1-4D58-A381-F2644ABC9E16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6690246" y="3940543"/>
              <a:ext cx="2578608" cy="17060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Devil face with solid fill with solid fill">
              <a:extLst>
                <a:ext uri="{FF2B5EF4-FFF2-40B4-BE49-F238E27FC236}">
                  <a16:creationId xmlns:a16="http://schemas.microsoft.com/office/drawing/2014/main" id="{C141F941-FE8E-41E9-9D88-8B036866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0280" y="3600811"/>
              <a:ext cx="618540" cy="61854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3148A3-6360-4164-8C6A-22DB551276F1}"/>
              </a:ext>
            </a:extLst>
          </p:cNvPr>
          <p:cNvSpPr txBox="1"/>
          <p:nvPr/>
        </p:nvSpPr>
        <p:spPr>
          <a:xfrm>
            <a:off x="899615" y="4848711"/>
            <a:ext cx="9752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Encrypt messages based on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mathematical puzzle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Recap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107866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Cryptocurrencies require a consensus protocol which is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Permissionless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Decentralized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Cryptographically Secure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Blockchain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is such a protocol.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Blockchain reduces the consensus problem to the problem of agreeing on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Proof of Work (</a:t>
            </a:r>
            <a:r>
              <a:rPr lang="en-US" sz="2000" dirty="0" err="1">
                <a:solidFill>
                  <a:srgbClr val="00FF99"/>
                </a:solidFill>
                <a:latin typeface="Abadi" panose="020B0604020104020204" pitchFamily="34" charset="0"/>
              </a:rPr>
              <a:t>PoW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)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uses cryptography to choose an owner in a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permissionless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,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decentralized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secure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way.</a:t>
            </a:r>
          </a:p>
        </p:txBody>
      </p:sp>
    </p:spTree>
    <p:extLst>
      <p:ext uri="{BB962C8B-B14F-4D97-AF65-F5344CB8AC3E}">
        <p14:creationId xmlns:p14="http://schemas.microsoft.com/office/powerpoint/2010/main" val="14044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114675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3065"/>
            <a:ext cx="2317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F8EAB-B4AC-45D7-837D-A55C6DDDDBDE}"/>
              </a:ext>
            </a:extLst>
          </p:cNvPr>
          <p:cNvSpPr txBox="1"/>
          <p:nvPr/>
        </p:nvSpPr>
        <p:spPr>
          <a:xfrm>
            <a:off x="9434507" y="2905780"/>
            <a:ext cx="2088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Blockchain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EE8B60-9362-48FB-8723-7A7683F00FDA}"/>
              </a:ext>
            </a:extLst>
          </p:cNvPr>
          <p:cNvCxnSpPr>
            <a:cxnSpLocks/>
          </p:cNvCxnSpPr>
          <p:nvPr/>
        </p:nvCxnSpPr>
        <p:spPr>
          <a:xfrm>
            <a:off x="7898328" y="3167063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EF306E3-6D9C-4802-A1AF-3B8B2BBE9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41" y="-84317"/>
            <a:ext cx="12389341" cy="77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9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3F55A71D-EA53-44D7-9020-CF19A9BE443F}"/>
              </a:ext>
            </a:extLst>
          </p:cNvPr>
          <p:cNvSpPr txBox="1"/>
          <p:nvPr/>
        </p:nvSpPr>
        <p:spPr>
          <a:xfrm>
            <a:off x="1022555" y="1413304"/>
            <a:ext cx="1180713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Model:</a:t>
            </a: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1. A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state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In currency, the state is a </a:t>
            </a:r>
            <a:r>
              <a:rPr lang="en-US" sz="2000" u="sng" dirty="0">
                <a:solidFill>
                  <a:srgbClr val="CCCCFF"/>
                </a:solidFill>
                <a:latin typeface="Abadi" panose="020B0604020104020204" pitchFamily="34" charset="0"/>
              </a:rPr>
              <a:t>ledger containing transaction history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2. Anyone can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update the state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under a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specified set of rules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In currency, anyone can </a:t>
            </a:r>
            <a:r>
              <a:rPr lang="en-US" sz="2000" u="sng" dirty="0">
                <a:solidFill>
                  <a:srgbClr val="CCCCFF"/>
                </a:solidFill>
                <a:latin typeface="Abadi" panose="020B0604020104020204" pitchFamily="34" charset="0"/>
              </a:rPr>
              <a:t>add a transaction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A transaction must satisfy a </a:t>
            </a:r>
            <a:r>
              <a:rPr lang="en-US" sz="2000" u="sng" dirty="0">
                <a:solidFill>
                  <a:srgbClr val="CCCCFF"/>
                </a:solidFill>
                <a:latin typeface="Abadi" panose="020B0604020104020204" pitchFamily="34" charset="0"/>
              </a:rPr>
              <a:t>set of rules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: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The transaction is “signed” by its publisher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Positive amount (no stealing)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No double payments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No over-spending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…</a:t>
            </a:r>
          </a:p>
          <a:p>
            <a:pPr lvl="1"/>
            <a:endParaRPr lang="en-US" sz="2000" dirty="0">
              <a:solidFill>
                <a:srgbClr val="CCCCFF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This is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Turing Complete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23B2A2F-142F-7838-CE42-7A0B6B36E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8397" y="3517773"/>
            <a:ext cx="2667770" cy="29323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7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065D8-C1A5-49FD-9F46-8F210D3517B9}"/>
              </a:ext>
            </a:extLst>
          </p:cNvPr>
          <p:cNvSpPr txBox="1"/>
          <p:nvPr/>
        </p:nvSpPr>
        <p:spPr>
          <a:xfrm>
            <a:off x="441297" y="2446292"/>
            <a:ext cx="3630433" cy="2708434"/>
          </a:xfrm>
          <a:prstGeom prst="rect">
            <a:avLst/>
          </a:prstGeom>
          <a:noFill/>
          <a:ln w="38100">
            <a:solidFill>
              <a:srgbClr val="CCCCFF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Rare Physical Resources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Gold, Seashells,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Nature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Nature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ACBF-56B1-4136-9C7A-73DB55B3C8E3}"/>
              </a:ext>
            </a:extLst>
          </p:cNvPr>
          <p:cNvSpPr txBox="1"/>
          <p:nvPr/>
        </p:nvSpPr>
        <p:spPr>
          <a:xfrm>
            <a:off x="746428" y="5615810"/>
            <a:ext cx="10699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Cryptography allows us, for the first time, to perform a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large-scale societal function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(money) without a central authority.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FE2B6-443E-42DA-BED0-2A8A58C1439B}"/>
              </a:ext>
            </a:extLst>
          </p:cNvPr>
          <p:cNvSpPr txBox="1"/>
          <p:nvPr/>
        </p:nvSpPr>
        <p:spPr>
          <a:xfrm>
            <a:off x="4281445" y="2446292"/>
            <a:ext cx="3630433" cy="2708434"/>
          </a:xfrm>
          <a:prstGeom prst="rect">
            <a:avLst/>
          </a:prstGeom>
          <a:noFill/>
          <a:ln w="38100">
            <a:solidFill>
              <a:srgbClr val="FF9966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Fiat Money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US Dollars, Euro,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by a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central authority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: a King, a government or a bank.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government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36088-DEAC-4B76-B52A-823F465C1682}"/>
              </a:ext>
            </a:extLst>
          </p:cNvPr>
          <p:cNvSpPr txBox="1"/>
          <p:nvPr/>
        </p:nvSpPr>
        <p:spPr>
          <a:xfrm>
            <a:off x="8121594" y="2446292"/>
            <a:ext cx="3630433" cy="2708434"/>
          </a:xfrm>
          <a:prstGeom prst="rect">
            <a:avLst/>
          </a:prstGeom>
          <a:noFill/>
          <a:ln w="38100">
            <a:solidFill>
              <a:srgbClr val="00FF99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Cryptocurrency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Bitcoin, Ethereum,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 by a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cryptographic protocol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Math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3AD22-EDE1-41E2-80A3-DE08F25B81AD}"/>
              </a:ext>
            </a:extLst>
          </p:cNvPr>
          <p:cNvSpPr txBox="1"/>
          <p:nvPr/>
        </p:nvSpPr>
        <p:spPr>
          <a:xfrm>
            <a:off x="838200" y="1186533"/>
            <a:ext cx="10699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Currency has value if we believe it does.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has to be limited.</a:t>
            </a:r>
          </a:p>
        </p:txBody>
      </p:sp>
      <p:pic>
        <p:nvPicPr>
          <p:cNvPr id="11" name="Graphic 10" descr="Diamond with solid fill">
            <a:extLst>
              <a:ext uri="{FF2B5EF4-FFF2-40B4-BE49-F238E27FC236}">
                <a16:creationId xmlns:a16="http://schemas.microsoft.com/office/drawing/2014/main" id="{4E2CDAF9-922B-4A9C-BAA0-9B95CD969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5113" y="4029324"/>
            <a:ext cx="914400" cy="914400"/>
          </a:xfrm>
          <a:prstGeom prst="rect">
            <a:avLst/>
          </a:prstGeom>
        </p:spPr>
      </p:pic>
      <p:pic>
        <p:nvPicPr>
          <p:cNvPr id="13" name="Graphic 12" descr="Bank with solid fill">
            <a:extLst>
              <a:ext uri="{FF2B5EF4-FFF2-40B4-BE49-F238E27FC236}">
                <a16:creationId xmlns:a16="http://schemas.microsoft.com/office/drawing/2014/main" id="{8BE57911-E0F3-42EC-897E-91454B9A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478" y="3957762"/>
            <a:ext cx="914400" cy="914400"/>
          </a:xfrm>
          <a:prstGeom prst="rect">
            <a:avLst/>
          </a:prstGeom>
        </p:spPr>
      </p:pic>
      <p:pic>
        <p:nvPicPr>
          <p:cNvPr id="15" name="Graphic 14" descr="Bitcoin with solid fill">
            <a:extLst>
              <a:ext uri="{FF2B5EF4-FFF2-40B4-BE49-F238E27FC236}">
                <a16:creationId xmlns:a16="http://schemas.microsoft.com/office/drawing/2014/main" id="{09111CEE-1793-4F61-B171-41E89E0A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6600" y="403849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00D3D-4FC0-4AA1-AACF-03E8B2BE3003}"/>
              </a:ext>
            </a:extLst>
          </p:cNvPr>
          <p:cNvSpPr txBox="1"/>
          <p:nvPr/>
        </p:nvSpPr>
        <p:spPr>
          <a:xfrm>
            <a:off x="1462377" y="2076960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Currency 1.0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7A0FE-6D7C-4DA5-9DD4-2D87598BAEDA}"/>
              </a:ext>
            </a:extLst>
          </p:cNvPr>
          <p:cNvSpPr txBox="1"/>
          <p:nvPr/>
        </p:nvSpPr>
        <p:spPr>
          <a:xfrm>
            <a:off x="5301863" y="205504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9966"/>
                </a:solidFill>
                <a:latin typeface="Abadi" panose="020B0604020104020204" pitchFamily="34" charset="0"/>
              </a:rPr>
              <a:t>Currency 2.0</a:t>
            </a:r>
            <a:endParaRPr lang="en-US" dirty="0">
              <a:solidFill>
                <a:srgbClr val="FF996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5E101-267E-4B74-94D9-001AC27B713B}"/>
              </a:ext>
            </a:extLst>
          </p:cNvPr>
          <p:cNvSpPr txBox="1"/>
          <p:nvPr/>
        </p:nvSpPr>
        <p:spPr>
          <a:xfrm>
            <a:off x="9141349" y="205504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Currency 3.0</a:t>
            </a:r>
            <a:endParaRPr lang="en-US" dirty="0">
              <a:solidFill>
                <a:srgbClr val="00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68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Are We There Yet?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36088-DEAC-4B76-B52A-823F465C1682}"/>
              </a:ext>
            </a:extLst>
          </p:cNvPr>
          <p:cNvSpPr txBox="1"/>
          <p:nvPr/>
        </p:nvSpPr>
        <p:spPr>
          <a:xfrm>
            <a:off x="8121594" y="2446292"/>
            <a:ext cx="3630433" cy="2708434"/>
          </a:xfrm>
          <a:prstGeom prst="rect">
            <a:avLst/>
          </a:prstGeom>
          <a:noFill/>
          <a:ln w="38100">
            <a:solidFill>
              <a:srgbClr val="00FF99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Cryptocurrency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Bitcoin, Ethereum,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Supply limited  by a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cryptographic protocol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Math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we trust.</a:t>
            </a:r>
          </a:p>
        </p:txBody>
      </p:sp>
      <p:pic>
        <p:nvPicPr>
          <p:cNvPr id="15" name="Graphic 14" descr="Bitcoin with solid fill">
            <a:extLst>
              <a:ext uri="{FF2B5EF4-FFF2-40B4-BE49-F238E27FC236}">
                <a16:creationId xmlns:a16="http://schemas.microsoft.com/office/drawing/2014/main" id="{09111CEE-1793-4F61-B171-41E89E0AC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403849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25E101-267E-4B74-94D9-001AC27B713B}"/>
              </a:ext>
            </a:extLst>
          </p:cNvPr>
          <p:cNvSpPr txBox="1"/>
          <p:nvPr/>
        </p:nvSpPr>
        <p:spPr>
          <a:xfrm>
            <a:off x="9141349" y="205504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Currency 3.0</a:t>
            </a:r>
            <a:endParaRPr lang="en-US" dirty="0">
              <a:solidFill>
                <a:srgbClr val="00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45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Are We There Yet?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3AD22-EDE1-41E2-80A3-DE08F25B81AD}"/>
              </a:ext>
            </a:extLst>
          </p:cNvPr>
          <p:cNvSpPr txBox="1"/>
          <p:nvPr/>
        </p:nvSpPr>
        <p:spPr>
          <a:xfrm>
            <a:off x="838200" y="1186533"/>
            <a:ext cx="10699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There are 4,000+ cryptocurrencies.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F7E61-6B0C-4A27-A830-0D3212159D5B}"/>
              </a:ext>
            </a:extLst>
          </p:cNvPr>
          <p:cNvSpPr txBox="1"/>
          <p:nvPr/>
        </p:nvSpPr>
        <p:spPr>
          <a:xfrm>
            <a:off x="832611" y="3584947"/>
            <a:ext cx="629411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Technology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Security, scalability, policy automation, eco-friendly solutions, key recovery …</a:t>
            </a:r>
          </a:p>
          <a:p>
            <a:endParaRPr lang="en-US" sz="2000" dirty="0">
              <a:solidFill>
                <a:srgbClr val="CCCCFF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Society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Regulation, adaption, education …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Economy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Volatility 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D6CBA5-7012-4309-B80D-F0274339F476}"/>
              </a:ext>
            </a:extLst>
          </p:cNvPr>
          <p:cNvGrpSpPr/>
          <p:nvPr/>
        </p:nvGrpSpPr>
        <p:grpSpPr>
          <a:xfrm>
            <a:off x="2654458" y="1018557"/>
            <a:ext cx="6692353" cy="3248303"/>
            <a:chOff x="2654458" y="1018557"/>
            <a:chExt cx="6692353" cy="32483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EC0DD8-8C84-4002-8227-4C619120D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926" y="1695910"/>
              <a:ext cx="1533396" cy="1533396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3E0406D-237C-4753-8E3D-C39D4292C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458" y="2805553"/>
              <a:ext cx="847505" cy="847505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15C67DB-4C6C-4B0A-8F96-20570688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875" y="1092510"/>
              <a:ext cx="783203" cy="783203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4F2B9E15-5A51-44C0-AC6C-F760F9DB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006" y="3404094"/>
              <a:ext cx="659449" cy="659449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B5103A9F-658F-47BA-9BF6-429B08AFE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221" y="1876433"/>
              <a:ext cx="1660193" cy="1660193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CD7CD003-7013-4023-B93C-971F97EC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6" y="1018557"/>
              <a:ext cx="847505" cy="847505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462C10EB-906C-4D94-9C47-0CDA3BDC0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678" y="2865604"/>
              <a:ext cx="1401256" cy="1401256"/>
            </a:xfrm>
            <a:prstGeom prst="rect">
              <a:avLst/>
            </a:prstGeom>
          </p:spPr>
        </p:pic>
        <p:pic>
          <p:nvPicPr>
            <p:cNvPr id="17" name="Picture 1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47D8CC-B694-4743-A530-D6C28751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029" y="2145481"/>
              <a:ext cx="1822388" cy="458445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F9D25343-26DE-4A45-9425-4D75F32F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275" y="1525304"/>
              <a:ext cx="700819" cy="700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91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114675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3065"/>
            <a:ext cx="2317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7A0CC-9FDF-45C1-AC92-16C5CF45442D}"/>
              </a:ext>
            </a:extLst>
          </p:cNvPr>
          <p:cNvGrpSpPr/>
          <p:nvPr/>
        </p:nvGrpSpPr>
        <p:grpSpPr>
          <a:xfrm>
            <a:off x="7898328" y="2905780"/>
            <a:ext cx="3624541" cy="523220"/>
            <a:chOff x="7898328" y="2905780"/>
            <a:chExt cx="362454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F8EAB-B4AC-45D7-837D-A55C6DDDDBDE}"/>
                </a:ext>
              </a:extLst>
            </p:cNvPr>
            <p:cNvSpPr txBox="1"/>
            <p:nvPr/>
          </p:nvSpPr>
          <p:spPr>
            <a:xfrm>
              <a:off x="9434507" y="2905780"/>
              <a:ext cx="20883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badi" panose="020B0604020104020204" pitchFamily="34" charset="0"/>
                </a:rPr>
                <a:t>Blockchain</a:t>
              </a:r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EE8B60-9362-48FB-8723-7A7683F00FDA}"/>
                </a:ext>
              </a:extLst>
            </p:cNvPr>
            <p:cNvCxnSpPr>
              <a:cxnSpLocks/>
            </p:cNvCxnSpPr>
            <p:nvPr/>
          </p:nvCxnSpPr>
          <p:spPr>
            <a:xfrm>
              <a:off x="7898328" y="3167063"/>
              <a:ext cx="132159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18819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1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Consensus, Everywhere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F55A71D-EA53-44D7-9020-CF19A9BE443F}"/>
              </a:ext>
            </a:extLst>
          </p:cNvPr>
          <p:cNvSpPr txBox="1"/>
          <p:nvPr/>
        </p:nvSpPr>
        <p:spPr>
          <a:xfrm>
            <a:off x="838200" y="1220419"/>
            <a:ext cx="1180713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Naming service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e.g. domains, wallets, etc.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Ownership of digital assets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e.g. digital art, software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Process tracking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e.g. supply chain, smart agriculture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Decentralized Organization Management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e.g. NGOs, governments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Elections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Auctions</a:t>
            </a:r>
          </a:p>
        </p:txBody>
      </p:sp>
    </p:spTree>
    <p:extLst>
      <p:ext uri="{BB962C8B-B14F-4D97-AF65-F5344CB8AC3E}">
        <p14:creationId xmlns:p14="http://schemas.microsoft.com/office/powerpoint/2010/main" val="88620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FDAB0B-6853-4C42-B376-CF590CEB14E5}"/>
              </a:ext>
            </a:extLst>
          </p:cNvPr>
          <p:cNvGrpSpPr/>
          <p:nvPr/>
        </p:nvGrpSpPr>
        <p:grpSpPr>
          <a:xfrm>
            <a:off x="611178" y="2665825"/>
            <a:ext cx="1684938" cy="1079775"/>
            <a:chOff x="611178" y="2665825"/>
            <a:chExt cx="1684938" cy="10797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39B0EA-2E3C-4735-8227-40FE169B33E1}"/>
                </a:ext>
              </a:extLst>
            </p:cNvPr>
            <p:cNvGrpSpPr/>
            <p:nvPr/>
          </p:nvGrpSpPr>
          <p:grpSpPr>
            <a:xfrm>
              <a:off x="824564" y="2665825"/>
              <a:ext cx="1471552" cy="1079775"/>
              <a:chOff x="829492" y="2668288"/>
              <a:chExt cx="1471552" cy="107977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7F96554-9984-4FC3-B44D-7F1D9DE33BF3}"/>
                  </a:ext>
                </a:extLst>
              </p:cNvPr>
              <p:cNvGrpSpPr/>
              <p:nvPr/>
            </p:nvGrpSpPr>
            <p:grpSpPr>
              <a:xfrm>
                <a:off x="829492" y="2668288"/>
                <a:ext cx="1471552" cy="1079775"/>
                <a:chOff x="829492" y="2668288"/>
                <a:chExt cx="1471552" cy="1079775"/>
              </a:xfrm>
            </p:grpSpPr>
            <p:pic>
              <p:nvPicPr>
                <p:cNvPr id="24" name="Picture 23" descr="Logo&#10;&#10;Description automatically generated">
                  <a:extLst>
                    <a:ext uri="{FF2B5EF4-FFF2-40B4-BE49-F238E27FC236}">
                      <a16:creationId xmlns:a16="http://schemas.microsoft.com/office/drawing/2014/main" id="{A7409C80-5C71-415C-B4A6-B33619088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3692" y="2668288"/>
                  <a:ext cx="597352" cy="597352"/>
                </a:xfrm>
                <a:prstGeom prst="rect">
                  <a:avLst/>
                </a:prstGeom>
              </p:spPr>
            </p:pic>
            <p:pic>
              <p:nvPicPr>
                <p:cNvPr id="21" name="Picture 20" descr="Icon&#10;&#10;Description automatically generated">
                  <a:extLst>
                    <a:ext uri="{FF2B5EF4-FFF2-40B4-BE49-F238E27FC236}">
                      <a16:creationId xmlns:a16="http://schemas.microsoft.com/office/drawing/2014/main" id="{82B97478-2782-41A7-B4C6-B0CA30EE24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492" y="3096146"/>
                  <a:ext cx="604042" cy="60404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Icon&#10;&#10;Description automatically generated">
                  <a:extLst>
                    <a:ext uri="{FF2B5EF4-FFF2-40B4-BE49-F238E27FC236}">
                      <a16:creationId xmlns:a16="http://schemas.microsoft.com/office/drawing/2014/main" id="{2C1A62BA-1BFA-4993-AD70-E423F46C1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9360" y="3312280"/>
                  <a:ext cx="435783" cy="435783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Icon&#10;&#10;Description automatically generated">
                <a:extLst>
                  <a:ext uri="{FF2B5EF4-FFF2-40B4-BE49-F238E27FC236}">
                    <a16:creationId xmlns:a16="http://schemas.microsoft.com/office/drawing/2014/main" id="{712CDFAA-5A9C-4FC1-BE09-98A2B2C8C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819" y="2697878"/>
                <a:ext cx="487683" cy="48768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FCB85CF6-2B3A-4359-A08F-35ED2AAF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8" y="2779886"/>
              <a:ext cx="360572" cy="36057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093683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1608"/>
            <a:ext cx="2317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F8EAB-B4AC-45D7-837D-A55C6DDDDBDE}"/>
              </a:ext>
            </a:extLst>
          </p:cNvPr>
          <p:cNvSpPr txBox="1"/>
          <p:nvPr/>
        </p:nvSpPr>
        <p:spPr>
          <a:xfrm>
            <a:off x="9434507" y="2905780"/>
            <a:ext cx="2088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Blockchain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EE8B60-9362-48FB-8723-7A7683F00FDA}"/>
              </a:ext>
            </a:extLst>
          </p:cNvPr>
          <p:cNvCxnSpPr>
            <a:cxnSpLocks/>
          </p:cNvCxnSpPr>
          <p:nvPr/>
        </p:nvCxnSpPr>
        <p:spPr>
          <a:xfrm>
            <a:off x="7898328" y="3167063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CE31146-2F84-48CA-90D4-3B1917F5A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56" y="1973581"/>
            <a:ext cx="517113" cy="51711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93275BC-119E-490E-B95D-DE8FAD63B779}"/>
              </a:ext>
            </a:extLst>
          </p:cNvPr>
          <p:cNvGrpSpPr/>
          <p:nvPr/>
        </p:nvGrpSpPr>
        <p:grpSpPr>
          <a:xfrm>
            <a:off x="275654" y="617984"/>
            <a:ext cx="4017740" cy="5247523"/>
            <a:chOff x="275654" y="639415"/>
            <a:chExt cx="4017740" cy="52475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569B7C-2B61-4A4F-8772-0E248692D8DE}"/>
                </a:ext>
              </a:extLst>
            </p:cNvPr>
            <p:cNvCxnSpPr>
              <a:cxnSpLocks/>
            </p:cNvCxnSpPr>
            <p:nvPr/>
          </p:nvCxnSpPr>
          <p:spPr>
            <a:xfrm>
              <a:off x="2669235" y="2181190"/>
              <a:ext cx="1121569" cy="443928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C67B2C-8D2D-41CD-9A71-30648708C548}"/>
                </a:ext>
              </a:extLst>
            </p:cNvPr>
            <p:cNvSpPr txBox="1"/>
            <p:nvPr/>
          </p:nvSpPr>
          <p:spPr>
            <a:xfrm>
              <a:off x="275654" y="1801512"/>
              <a:ext cx="23175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Naming Service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C0E136-5655-4FB8-A460-389A7C20114C}"/>
                </a:ext>
              </a:extLst>
            </p:cNvPr>
            <p:cNvGrpSpPr/>
            <p:nvPr/>
          </p:nvGrpSpPr>
          <p:grpSpPr>
            <a:xfrm>
              <a:off x="275654" y="639415"/>
              <a:ext cx="4017740" cy="5247523"/>
              <a:chOff x="275654" y="636353"/>
              <a:chExt cx="4017740" cy="5247523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B2B35E5-D17F-4CD4-9A8C-213A692740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8919" y="3655876"/>
                <a:ext cx="935828" cy="38891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BEFF65-AAF7-430F-A39F-0360D5A42494}"/>
                  </a:ext>
                </a:extLst>
              </p:cNvPr>
              <p:cNvSpPr txBox="1"/>
              <p:nvPr/>
            </p:nvSpPr>
            <p:spPr>
              <a:xfrm>
                <a:off x="461395" y="3917485"/>
                <a:ext cx="23175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Organization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F593CF7-493A-4925-A942-C3CBC6B25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965" y="3929088"/>
                <a:ext cx="1098948" cy="71880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D70CEC-CBCB-4A70-A08B-70A7DB2F1708}"/>
                  </a:ext>
                </a:extLst>
              </p:cNvPr>
              <p:cNvSpPr txBox="1"/>
              <p:nvPr/>
            </p:nvSpPr>
            <p:spPr>
              <a:xfrm>
                <a:off x="1013845" y="4647889"/>
                <a:ext cx="23175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Elections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53CD8AC-5F44-4906-AE2F-E711C2060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5840" y="4056396"/>
                <a:ext cx="1377554" cy="136581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F24205-D265-4D6C-824E-D08DB86BE9DB}"/>
                  </a:ext>
                </a:extLst>
              </p:cNvPr>
              <p:cNvSpPr txBox="1"/>
              <p:nvPr/>
            </p:nvSpPr>
            <p:spPr>
              <a:xfrm>
                <a:off x="1485900" y="5422211"/>
                <a:ext cx="14668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Auctions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11FBEE3-BA6B-4072-96D6-DEC9B68EB220}"/>
                  </a:ext>
                </a:extLst>
              </p:cNvPr>
              <p:cNvGrpSpPr/>
              <p:nvPr/>
            </p:nvGrpSpPr>
            <p:grpSpPr>
              <a:xfrm>
                <a:off x="275654" y="636353"/>
                <a:ext cx="4017740" cy="1794450"/>
                <a:chOff x="275654" y="565694"/>
                <a:chExt cx="4017740" cy="1794450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FD5D5B1-82AA-45A6-8ACB-293C12FDF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1788" y="1628771"/>
                  <a:ext cx="1143000" cy="731373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244319-4F29-43C8-871D-3D39630CD04F}"/>
                    </a:ext>
                  </a:extLst>
                </p:cNvPr>
                <p:cNvSpPr txBox="1"/>
                <p:nvPr/>
              </p:nvSpPr>
              <p:spPr>
                <a:xfrm>
                  <a:off x="275654" y="1115346"/>
                  <a:ext cx="26556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Digital Ownership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13FEA67-FCBC-4FC4-89B6-8634B55351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4681" y="1088914"/>
                  <a:ext cx="1128713" cy="113692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9FD00-23AD-40BB-B9EA-4D5603297EE3}"/>
                    </a:ext>
                  </a:extLst>
                </p:cNvPr>
                <p:cNvSpPr txBox="1"/>
                <p:nvPr/>
              </p:nvSpPr>
              <p:spPr>
                <a:xfrm>
                  <a:off x="1038860" y="565694"/>
                  <a:ext cx="23175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Governance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236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ACB086C-9E42-4ABD-9818-F67232D3D9FA}"/>
              </a:ext>
            </a:extLst>
          </p:cNvPr>
          <p:cNvGrpSpPr/>
          <p:nvPr/>
        </p:nvGrpSpPr>
        <p:grpSpPr>
          <a:xfrm>
            <a:off x="7236578" y="1165267"/>
            <a:ext cx="2631881" cy="1486894"/>
            <a:chOff x="7172077" y="1073426"/>
            <a:chExt cx="2631881" cy="1486894"/>
          </a:xfrm>
        </p:grpSpPr>
        <p:pic>
          <p:nvPicPr>
            <p:cNvPr id="60" name="Picture 5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77B55E-4DAB-4892-94B8-88F7210D8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01"/>
            <a:stretch/>
          </p:blipFill>
          <p:spPr>
            <a:xfrm>
              <a:off x="7364234" y="1738008"/>
              <a:ext cx="525406" cy="419791"/>
            </a:xfrm>
            <a:prstGeom prst="rect">
              <a:avLst/>
            </a:prstGeom>
          </p:spPr>
        </p:pic>
        <p:pic>
          <p:nvPicPr>
            <p:cNvPr id="61" name="Picture 6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D4D74D-971C-4D60-A259-CF998F96E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95"/>
            <a:stretch/>
          </p:blipFill>
          <p:spPr>
            <a:xfrm>
              <a:off x="7921530" y="1720473"/>
              <a:ext cx="525407" cy="454505"/>
            </a:xfrm>
            <a:prstGeom prst="rect">
              <a:avLst/>
            </a:prstGeom>
          </p:spPr>
        </p:pic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11D61C-970A-438D-A4B1-66E5E2C69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95"/>
            <a:stretch/>
          </p:blipFill>
          <p:spPr>
            <a:xfrm>
              <a:off x="8462882" y="1721761"/>
              <a:ext cx="525407" cy="454505"/>
            </a:xfrm>
            <a:prstGeom prst="rect">
              <a:avLst/>
            </a:prstGeom>
          </p:spPr>
        </p:pic>
        <p:pic>
          <p:nvPicPr>
            <p:cNvPr id="63" name="Picture 6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696DC0C-788A-4281-BECD-2DAE73FE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03"/>
            <a:stretch/>
          </p:blipFill>
          <p:spPr>
            <a:xfrm>
              <a:off x="9004234" y="1759090"/>
              <a:ext cx="525407" cy="44185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7758EC-BBCD-4DC9-AE14-11C429AF7786}"/>
                </a:ext>
              </a:extLst>
            </p:cNvPr>
            <p:cNvSpPr txBox="1"/>
            <p:nvPr/>
          </p:nvSpPr>
          <p:spPr>
            <a:xfrm>
              <a:off x="7517628" y="1185804"/>
              <a:ext cx="1858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FF99"/>
                  </a:solidFill>
                  <a:latin typeface="Abadi" panose="020B0604020104020204" pitchFamily="34" charset="0"/>
                </a:rPr>
                <a:t>the puzzle </a:t>
              </a:r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49D7DD8-B123-44DD-B242-573DE5ADEE34}"/>
                </a:ext>
              </a:extLst>
            </p:cNvPr>
            <p:cNvSpPr/>
            <p:nvPr/>
          </p:nvSpPr>
          <p:spPr>
            <a:xfrm>
              <a:off x="7172077" y="1073426"/>
              <a:ext cx="2631881" cy="1486894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2A11186-8F7A-4669-BD9E-481E21117194}"/>
              </a:ext>
            </a:extLst>
          </p:cNvPr>
          <p:cNvGrpSpPr/>
          <p:nvPr/>
        </p:nvGrpSpPr>
        <p:grpSpPr>
          <a:xfrm>
            <a:off x="7236578" y="3494669"/>
            <a:ext cx="2631881" cy="2339743"/>
            <a:chOff x="6986547" y="3901862"/>
            <a:chExt cx="2631881" cy="233974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5B9331F-FCB5-4DF5-B59B-8FDF753B724B}"/>
                </a:ext>
              </a:extLst>
            </p:cNvPr>
            <p:cNvGrpSpPr/>
            <p:nvPr/>
          </p:nvGrpSpPr>
          <p:grpSpPr>
            <a:xfrm>
              <a:off x="6986547" y="3901862"/>
              <a:ext cx="2631881" cy="2339743"/>
              <a:chOff x="7153833" y="1073427"/>
              <a:chExt cx="2631881" cy="1486894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9DB2B77-FDD5-48AC-BC62-7A23A4C105FC}"/>
                  </a:ext>
                </a:extLst>
              </p:cNvPr>
              <p:cNvSpPr txBox="1"/>
              <p:nvPr/>
            </p:nvSpPr>
            <p:spPr>
              <a:xfrm>
                <a:off x="7517935" y="1134567"/>
                <a:ext cx="1858617" cy="234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6600"/>
                    </a:solidFill>
                    <a:latin typeface="Abadi" panose="020B0604020104020204" pitchFamily="34" charset="0"/>
                  </a:rPr>
                  <a:t>the solution </a:t>
                </a:r>
                <a:endParaRPr lang="en-US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080B78A-F9B2-4D03-9AE2-164E914798CE}"/>
                  </a:ext>
                </a:extLst>
              </p:cNvPr>
              <p:cNvSpPr/>
              <p:nvPr/>
            </p:nvSpPr>
            <p:spPr>
              <a:xfrm>
                <a:off x="7153833" y="1073427"/>
                <a:ext cx="2631881" cy="1486894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4EBCB44-2F68-45FF-8859-63AEBCDA9545}"/>
                </a:ext>
              </a:extLst>
            </p:cNvPr>
            <p:cNvSpPr txBox="1"/>
            <p:nvPr/>
          </p:nvSpPr>
          <p:spPr>
            <a:xfrm>
              <a:off x="7309569" y="4583591"/>
              <a:ext cx="19928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badi" panose="020B0604020104020204" pitchFamily="34" charset="0"/>
                </a:rPr>
                <a:t>B  E  </a:t>
              </a:r>
              <a:r>
                <a:rPr lang="en-US" sz="28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E</a:t>
              </a:r>
              <a:r>
                <a:rPr lang="en-US" sz="2800" dirty="0">
                  <a:solidFill>
                    <a:schemeClr val="bg1"/>
                  </a:solidFill>
                  <a:latin typeface="Abadi" panose="020B0604020104020204" pitchFamily="34" charset="0"/>
                </a:rPr>
                <a:t>  F</a:t>
              </a:r>
              <a:endParaRPr lang="en-US" sz="2800" dirty="0"/>
            </a:p>
          </p:txBody>
        </p:sp>
        <p:pic>
          <p:nvPicPr>
            <p:cNvPr id="103" name="Graphic 102" descr="Cow outline">
              <a:extLst>
                <a:ext uri="{FF2B5EF4-FFF2-40B4-BE49-F238E27FC236}">
                  <a16:creationId xmlns:a16="http://schemas.microsoft.com/office/drawing/2014/main" id="{77211DC4-C18B-4F35-8547-6131E36B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45287" y="5106811"/>
              <a:ext cx="914400" cy="91440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18115A2-87C4-4EC7-A6C7-281770E37386}"/>
              </a:ext>
            </a:extLst>
          </p:cNvPr>
          <p:cNvGrpSpPr/>
          <p:nvPr/>
        </p:nvGrpSpPr>
        <p:grpSpPr>
          <a:xfrm>
            <a:off x="2070881" y="658282"/>
            <a:ext cx="2536466" cy="5653453"/>
            <a:chOff x="1820850" y="1065475"/>
            <a:chExt cx="2536466" cy="565345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16B0A33-693F-4074-943D-272AA0AC5F4C}"/>
                </a:ext>
              </a:extLst>
            </p:cNvPr>
            <p:cNvGrpSpPr/>
            <p:nvPr/>
          </p:nvGrpSpPr>
          <p:grpSpPr>
            <a:xfrm>
              <a:off x="1820850" y="1065475"/>
              <a:ext cx="2536466" cy="5653453"/>
              <a:chOff x="1208599" y="839421"/>
              <a:chExt cx="2536466" cy="565345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31E71F-4CB1-4913-93FC-23E4E530ADA0}"/>
                  </a:ext>
                </a:extLst>
              </p:cNvPr>
              <p:cNvSpPr/>
              <p:nvPr/>
            </p:nvSpPr>
            <p:spPr>
              <a:xfrm>
                <a:off x="1208599" y="839421"/>
                <a:ext cx="2536466" cy="5653453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2B003C4-782D-46F9-9A88-D880A0E5C964}"/>
                  </a:ext>
                </a:extLst>
              </p:cNvPr>
              <p:cNvGrpSpPr/>
              <p:nvPr/>
            </p:nvGrpSpPr>
            <p:grpSpPr>
              <a:xfrm>
                <a:off x="1371207" y="1235870"/>
                <a:ext cx="2239306" cy="5153365"/>
                <a:chOff x="1148571" y="1235870"/>
                <a:chExt cx="2239306" cy="5153365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6B4D6B8-3E69-45B5-AFBB-F67ABAC6FCBA}"/>
                    </a:ext>
                  </a:extLst>
                </p:cNvPr>
                <p:cNvGrpSpPr/>
                <p:nvPr/>
              </p:nvGrpSpPr>
              <p:grpSpPr>
                <a:xfrm>
                  <a:off x="2862469" y="1235870"/>
                  <a:ext cx="525408" cy="5084650"/>
                  <a:chOff x="3230093" y="1175156"/>
                  <a:chExt cx="525408" cy="5084650"/>
                </a:xfrm>
              </p:grpSpPr>
              <p:pic>
                <p:nvPicPr>
                  <p:cNvPr id="4" name="Picture 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AEED623-0E61-41AE-94BF-B3E59C6A96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0101"/>
                  <a:stretch/>
                </p:blipFill>
                <p:spPr>
                  <a:xfrm>
                    <a:off x="3230095" y="1778292"/>
                    <a:ext cx="525406" cy="41979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7646B35-8B8C-47B4-B8D7-F3347FD86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3495"/>
                  <a:stretch/>
                </p:blipFill>
                <p:spPr>
                  <a:xfrm>
                    <a:off x="3230093" y="3688325"/>
                    <a:ext cx="525407" cy="454505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6C6B47D-E84E-4C84-8415-C7ADDB6CF1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3495"/>
                  <a:stretch/>
                </p:blipFill>
                <p:spPr>
                  <a:xfrm>
                    <a:off x="3230093" y="5805301"/>
                    <a:ext cx="525407" cy="454505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E62BA2C6-4690-404B-A45A-2604D7680D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3495"/>
                  <a:stretch/>
                </p:blipFill>
                <p:spPr>
                  <a:xfrm>
                    <a:off x="3230093" y="2418421"/>
                    <a:ext cx="525407" cy="454505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B60858F6-0494-41E6-8C7F-EFFC136D87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3495"/>
                  <a:stretch/>
                </p:blipFill>
                <p:spPr>
                  <a:xfrm>
                    <a:off x="3230093" y="3053373"/>
                    <a:ext cx="525407" cy="454505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FD68BCCB-67E7-4BA4-ADCE-4580C9E539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5903"/>
                  <a:stretch/>
                </p:blipFill>
                <p:spPr>
                  <a:xfrm>
                    <a:off x="3230093" y="4329622"/>
                    <a:ext cx="525407" cy="44185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244598A-135A-42D2-B501-CDBF800BF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0101"/>
                  <a:stretch/>
                </p:blipFill>
                <p:spPr>
                  <a:xfrm>
                    <a:off x="3230095" y="1175156"/>
                    <a:ext cx="525406" cy="4197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BA8CFFC5-A48C-4B4F-85F5-C4F174542D84}"/>
                    </a:ext>
                  </a:extLst>
                </p:cNvPr>
                <p:cNvGrpSpPr/>
                <p:nvPr/>
              </p:nvGrpSpPr>
              <p:grpSpPr>
                <a:xfrm>
                  <a:off x="1148571" y="1235870"/>
                  <a:ext cx="363772" cy="5153365"/>
                  <a:chOff x="1824432" y="1211829"/>
                  <a:chExt cx="363772" cy="5153365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9CCEA29-F57A-4A9A-A5A4-A277FDCBE5EF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1826449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B</a:t>
                    </a:r>
                    <a:endParaRPr lang="en-US" sz="2800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037C7BE-B205-4579-B62B-4F5FFBB3FBA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1211829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A</a:t>
                    </a:r>
                    <a:endParaRPr lang="en-US" sz="2800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0422D8-DA58-4B00-AA08-12B2E3F07A6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2441069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C</a:t>
                    </a:r>
                    <a:endParaRPr lang="en-US" sz="28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0EF3C6-1F5D-4911-AF12-817ECD94148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3055689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D</a:t>
                    </a:r>
                    <a:endParaRPr lang="en-US" sz="2800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A74F277-B021-4608-8864-53479ECA81A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4284929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F</a:t>
                    </a:r>
                    <a:endParaRPr lang="en-US" sz="28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8A6D4F-D1E3-4B02-B029-A198B72A94CF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3670309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E</a:t>
                    </a:r>
                    <a:endParaRPr lang="en-US" sz="2800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FC228F7-F1B0-4C39-9E88-0C180387544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32" y="5841974"/>
                    <a:ext cx="3637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Z</a:t>
                    </a:r>
                    <a:endParaRPr lang="en-US" sz="2800" dirty="0"/>
                  </a:p>
                </p:txBody>
              </p: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DA5B6EAB-79A7-4644-8AC8-22BBF9435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1497480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CD6DF21-BCD4-49BF-815B-6EDFCD160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2112100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1FECA40-ADFB-4C01-ABE4-8F67BCCB4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2706718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598054EC-7CC6-42B1-9CA4-64622AEB4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3361342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8B7FBAD-223F-4BAB-BCD8-688B6B5CD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3975962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9BF7B81-32AF-4D88-993A-F525D3772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4570580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17D11BCF-6699-4CE7-BF15-B134BA237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103" y="6053696"/>
                  <a:ext cx="714022" cy="0"/>
                </a:xfrm>
                <a:prstGeom prst="straightConnector1">
                  <a:avLst/>
                </a:prstGeom>
                <a:ln w="28575">
                  <a:solidFill>
                    <a:srgbClr val="CCCCFF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8DE1A5D-3877-4F83-B9CD-AA27DC0F05DE}"/>
                </a:ext>
              </a:extLst>
            </p:cNvPr>
            <p:cNvSpPr txBox="1"/>
            <p:nvPr/>
          </p:nvSpPr>
          <p:spPr>
            <a:xfrm>
              <a:off x="2140692" y="1087969"/>
              <a:ext cx="1858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Caesar's</a:t>
              </a:r>
              <a:r>
                <a:rPr lang="en-US" sz="1800" dirty="0">
                  <a:solidFill>
                    <a:srgbClr val="CCCCFF"/>
                  </a:solidFill>
                  <a:latin typeface="Abadi" panose="020B0604020104020204" pitchFamily="34" charset="0"/>
                </a:rPr>
                <a:t> cipher</a:t>
              </a:r>
              <a:endParaRPr lang="en-US" dirty="0">
                <a:solidFill>
                  <a:srgbClr val="CCCC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1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Ethereum’s Smart Contracts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418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114675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3065"/>
            <a:ext cx="23175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Anything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badi" panose="020B0604020104020204" pitchFamily="34" charset="0"/>
              </a:rPr>
              <a:t>(that can be done by a computer)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F8EAB-B4AC-45D7-837D-A55C6DDDDBDE}"/>
              </a:ext>
            </a:extLst>
          </p:cNvPr>
          <p:cNvSpPr txBox="1"/>
          <p:nvPr/>
        </p:nvSpPr>
        <p:spPr>
          <a:xfrm>
            <a:off x="9434507" y="2905780"/>
            <a:ext cx="2088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Blockchain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EE8B60-9362-48FB-8723-7A7683F00FDA}"/>
              </a:ext>
            </a:extLst>
          </p:cNvPr>
          <p:cNvCxnSpPr>
            <a:cxnSpLocks/>
          </p:cNvCxnSpPr>
          <p:nvPr/>
        </p:nvCxnSpPr>
        <p:spPr>
          <a:xfrm>
            <a:off x="7898328" y="3167063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B1CB421-6ADF-4D0E-8025-87F73B8E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7" y="1096270"/>
            <a:ext cx="1756795" cy="17567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B87BD-89D5-41F8-9BEE-F46350746DB0}"/>
              </a:ext>
            </a:extLst>
          </p:cNvPr>
          <p:cNvSpPr txBox="1"/>
          <p:nvPr/>
        </p:nvSpPr>
        <p:spPr>
          <a:xfrm>
            <a:off x="1896663" y="5130788"/>
            <a:ext cx="795575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FFFF"/>
                </a:solidFill>
                <a:latin typeface="Abadi" panose="020B0604020104020204" pitchFamily="34" charset="0"/>
              </a:rPr>
              <a:t>Smart Contracts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Implement any application in a </a:t>
            </a:r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</a:t>
            </a:r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 Secure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way.</a:t>
            </a:r>
          </a:p>
        </p:txBody>
      </p:sp>
    </p:spTree>
    <p:extLst>
      <p:ext uri="{BB962C8B-B14F-4D97-AF65-F5344CB8AC3E}">
        <p14:creationId xmlns:p14="http://schemas.microsoft.com/office/powerpoint/2010/main" val="4904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Elections via a Traditional Web App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49F0E9-6646-49BC-88C6-5F2DB83DE0FA}"/>
              </a:ext>
            </a:extLst>
          </p:cNvPr>
          <p:cNvGrpSpPr/>
          <p:nvPr/>
        </p:nvGrpSpPr>
        <p:grpSpPr>
          <a:xfrm>
            <a:off x="931069" y="1657918"/>
            <a:ext cx="4483895" cy="3826995"/>
            <a:chOff x="931069" y="1657918"/>
            <a:chExt cx="4483895" cy="382699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6D83745-D279-4897-A884-2DEA991201FC}"/>
                </a:ext>
              </a:extLst>
            </p:cNvPr>
            <p:cNvGrpSpPr/>
            <p:nvPr/>
          </p:nvGrpSpPr>
          <p:grpSpPr>
            <a:xfrm>
              <a:off x="931069" y="2252337"/>
              <a:ext cx="4483895" cy="3232576"/>
              <a:chOff x="931069" y="2280910"/>
              <a:chExt cx="4483895" cy="3232576"/>
            </a:xfrm>
          </p:grpSpPr>
          <p:pic>
            <p:nvPicPr>
              <p:cNvPr id="4" name="Graphic 3" descr="Server with solid fill">
                <a:extLst>
                  <a:ext uri="{FF2B5EF4-FFF2-40B4-BE49-F238E27FC236}">
                    <a16:creationId xmlns:a16="http://schemas.microsoft.com/office/drawing/2014/main" id="{C00F9593-7192-410E-BC01-3AF0A7A4C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30103" y="2514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Laptop with solid fill">
                <a:extLst>
                  <a:ext uri="{FF2B5EF4-FFF2-40B4-BE49-F238E27FC236}">
                    <a16:creationId xmlns:a16="http://schemas.microsoft.com/office/drawing/2014/main" id="{7FA4B7FA-3D7F-4D9B-BBEF-00BD16439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1069" y="355586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Laptop with solid fill">
                <a:extLst>
                  <a:ext uri="{FF2B5EF4-FFF2-40B4-BE49-F238E27FC236}">
                    <a16:creationId xmlns:a16="http://schemas.microsoft.com/office/drawing/2014/main" id="{A7008683-779E-455E-A6F0-5A36C85A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97882" y="42297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Laptop with solid fill">
                <a:extLst>
                  <a:ext uri="{FF2B5EF4-FFF2-40B4-BE49-F238E27FC236}">
                    <a16:creationId xmlns:a16="http://schemas.microsoft.com/office/drawing/2014/main" id="{EE8DA7AD-E93E-44C0-AD4A-6AE92F805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44466" y="42297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Laptop with solid fill">
                <a:extLst>
                  <a:ext uri="{FF2B5EF4-FFF2-40B4-BE49-F238E27FC236}">
                    <a16:creationId xmlns:a16="http://schemas.microsoft.com/office/drawing/2014/main" id="{FFE60AB8-2D27-4ACA-BAF3-439E9018E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00564" y="360169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F969FB-7B73-4031-9923-3DB098A1FC0B}"/>
                  </a:ext>
                </a:extLst>
              </p:cNvPr>
              <p:cNvSpPr txBox="1"/>
              <p:nvPr/>
            </p:nvSpPr>
            <p:spPr>
              <a:xfrm>
                <a:off x="2793503" y="2280910"/>
                <a:ext cx="787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6600"/>
                    </a:solidFill>
                    <a:latin typeface="Abadi" panose="020B0604020104020204" pitchFamily="34" charset="0"/>
                  </a:rPr>
                  <a:t>server</a:t>
                </a:r>
                <a:endParaRPr lang="en-US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BE4026-F3D5-4C78-94B5-7944DD9D11B3}"/>
                  </a:ext>
                </a:extLst>
              </p:cNvPr>
              <p:cNvSpPr txBox="1"/>
              <p:nvPr/>
            </p:nvSpPr>
            <p:spPr>
              <a:xfrm>
                <a:off x="2721174" y="514415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FF00"/>
                    </a:solidFill>
                    <a:latin typeface="Abadi" panose="020B0604020104020204" pitchFamily="34" charset="0"/>
                  </a:rPr>
                  <a:t>clients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3978CC-63A8-4581-8CD2-C484CA4CF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5469" y="3254575"/>
                <a:ext cx="709613" cy="347125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9B66FDA-1275-413E-AD6E-0F93543CF2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179" y="3555860"/>
                <a:ext cx="389334" cy="651688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4724B74-EE4E-4AC7-87C0-9C64C4321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00438" y="3601699"/>
                <a:ext cx="301228" cy="630763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52E9CE2-32DE-43B2-BFB4-4675F2DA8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520" y="3287672"/>
                <a:ext cx="652461" cy="368143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A0782A-9E0D-48EF-8D1F-4FD638917F9D}"/>
                </a:ext>
              </a:extLst>
            </p:cNvPr>
            <p:cNvSpPr txBox="1"/>
            <p:nvPr/>
          </p:nvSpPr>
          <p:spPr>
            <a:xfrm>
              <a:off x="1616869" y="1657918"/>
              <a:ext cx="32551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Server-Client Infrastructure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7D2E4FE-94BF-4FC7-9DA4-3865780C6C68}"/>
              </a:ext>
            </a:extLst>
          </p:cNvPr>
          <p:cNvSpPr txBox="1"/>
          <p:nvPr/>
        </p:nvSpPr>
        <p:spPr>
          <a:xfrm>
            <a:off x="7141072" y="1902884"/>
            <a:ext cx="4514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Elections {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 candidates;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 voters;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Array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Candidate winner;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Vote(candidate)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[candidate]++;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winner = max(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C7E3BB-87CE-499C-AF29-3C156153EC50}"/>
              </a:ext>
            </a:extLst>
          </p:cNvPr>
          <p:cNvSpPr txBox="1"/>
          <p:nvPr/>
        </p:nvSpPr>
        <p:spPr>
          <a:xfrm>
            <a:off x="7770911" y="1350167"/>
            <a:ext cx="3255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Sever Code (the “Contract”)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6A2BF-3862-4DC3-B089-9419504144B8}"/>
              </a:ext>
            </a:extLst>
          </p:cNvPr>
          <p:cNvSpPr txBox="1"/>
          <p:nvPr/>
        </p:nvSpPr>
        <p:spPr>
          <a:xfrm>
            <a:off x="4258866" y="3074433"/>
            <a:ext cx="129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Vote(17)</a:t>
            </a: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7D4CE-DE6B-479B-A06D-D91CF78CF7EA}"/>
              </a:ext>
            </a:extLst>
          </p:cNvPr>
          <p:cNvSpPr txBox="1"/>
          <p:nvPr/>
        </p:nvSpPr>
        <p:spPr>
          <a:xfrm>
            <a:off x="904502" y="2973289"/>
            <a:ext cx="129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Vote(32)</a:t>
            </a: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8156-ADC0-4BCF-8ACF-7C5FD7A4CBDB}"/>
              </a:ext>
            </a:extLst>
          </p:cNvPr>
          <p:cNvSpPr txBox="1"/>
          <p:nvPr/>
        </p:nvSpPr>
        <p:spPr>
          <a:xfrm>
            <a:off x="1718035" y="3554850"/>
            <a:ext cx="129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Vote(5)</a:t>
            </a: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4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20" grpId="0"/>
      <p:bldP spid="22" grpId="0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Elections via a Decentralized App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(DAPP)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2F7F4-75F2-4367-A3B1-05387BEE3A89}"/>
              </a:ext>
            </a:extLst>
          </p:cNvPr>
          <p:cNvSpPr txBox="1"/>
          <p:nvPr/>
        </p:nvSpPr>
        <p:spPr>
          <a:xfrm>
            <a:off x="7141070" y="1908274"/>
            <a:ext cx="4514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Elections {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List candidates;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List voters;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Array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Candidate winner;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Vote(candidate)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[candidate]++;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winner = max(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293020-79E7-4389-8B54-CE09926F856C}"/>
              </a:ext>
            </a:extLst>
          </p:cNvPr>
          <p:cNvSpPr txBox="1"/>
          <p:nvPr/>
        </p:nvSpPr>
        <p:spPr>
          <a:xfrm>
            <a:off x="7473850" y="1426137"/>
            <a:ext cx="3255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“Contract”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ECE03B-0699-4657-AC1C-C90E679BDADE}"/>
              </a:ext>
            </a:extLst>
          </p:cNvPr>
          <p:cNvGrpSpPr/>
          <p:nvPr/>
        </p:nvGrpSpPr>
        <p:grpSpPr>
          <a:xfrm>
            <a:off x="5846563" y="2491507"/>
            <a:ext cx="1656747" cy="1180380"/>
            <a:chOff x="5846563" y="2491507"/>
            <a:chExt cx="1656747" cy="11803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CED8E1-96A8-4D5A-9744-AA93679455A3}"/>
                </a:ext>
              </a:extLst>
            </p:cNvPr>
            <p:cNvSpPr txBox="1"/>
            <p:nvPr/>
          </p:nvSpPr>
          <p:spPr>
            <a:xfrm>
              <a:off x="5846563" y="2873825"/>
              <a:ext cx="15769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FFFF"/>
                  </a:solidFill>
                  <a:latin typeface="Abadi" panose="020B0604020104020204" pitchFamily="34" charset="0"/>
                </a:rPr>
                <a:t>Public State</a:t>
              </a:r>
              <a:endParaRPr lang="en-US" dirty="0">
                <a:solidFill>
                  <a:srgbClr val="00FFFF"/>
                </a:solidFill>
              </a:endParaRPr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724C39C6-B74A-4B33-809B-156D5AE1C339}"/>
                </a:ext>
              </a:extLst>
            </p:cNvPr>
            <p:cNvSpPr/>
            <p:nvPr/>
          </p:nvSpPr>
          <p:spPr>
            <a:xfrm>
              <a:off x="7315199" y="2491507"/>
              <a:ext cx="188111" cy="1180380"/>
            </a:xfrm>
            <a:prstGeom prst="leftBracket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AD3F3F-DC85-4307-B466-8BB549618167}"/>
              </a:ext>
            </a:extLst>
          </p:cNvPr>
          <p:cNvGrpSpPr/>
          <p:nvPr/>
        </p:nvGrpSpPr>
        <p:grpSpPr>
          <a:xfrm>
            <a:off x="5846563" y="3855703"/>
            <a:ext cx="1656747" cy="1260187"/>
            <a:chOff x="5846563" y="3855703"/>
            <a:chExt cx="1656747" cy="12601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035FE-4B06-4C1F-8FC3-527ABE807B5A}"/>
                </a:ext>
              </a:extLst>
            </p:cNvPr>
            <p:cNvSpPr txBox="1"/>
            <p:nvPr/>
          </p:nvSpPr>
          <p:spPr>
            <a:xfrm>
              <a:off x="5846563" y="3915561"/>
              <a:ext cx="157697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Abadi" panose="020B0604020104020204" pitchFamily="34" charset="0"/>
                </a:rPr>
                <a:t>Anyone can u</a:t>
              </a:r>
              <a:r>
                <a:rPr lang="en-US" sz="1800" dirty="0">
                  <a:solidFill>
                    <a:srgbClr val="00FFFF"/>
                  </a:solidFill>
                  <a:latin typeface="Abadi" panose="020B0604020104020204" pitchFamily="34" charset="0"/>
                </a:rPr>
                <a:t>pdate state according to rules.</a:t>
              </a:r>
              <a:endParaRPr lang="en-US" dirty="0">
                <a:solidFill>
                  <a:srgbClr val="00FFFF"/>
                </a:solidFill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2A4E178B-FAC5-4A94-9EBB-EA26EE5D7759}"/>
                </a:ext>
              </a:extLst>
            </p:cNvPr>
            <p:cNvSpPr/>
            <p:nvPr/>
          </p:nvSpPr>
          <p:spPr>
            <a:xfrm>
              <a:off x="7315199" y="3855703"/>
              <a:ext cx="188111" cy="1200329"/>
            </a:xfrm>
            <a:prstGeom prst="leftBracket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BC3C97-188F-48E2-9A0D-19B6CB9B1D49}"/>
              </a:ext>
            </a:extLst>
          </p:cNvPr>
          <p:cNvGrpSpPr/>
          <p:nvPr/>
        </p:nvGrpSpPr>
        <p:grpSpPr>
          <a:xfrm>
            <a:off x="1309094" y="1708502"/>
            <a:ext cx="3562944" cy="3372607"/>
            <a:chOff x="1309094" y="1708502"/>
            <a:chExt cx="3562944" cy="337260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C095C3-FD0D-4DD4-96CF-D0A4ACF2E1A3}"/>
                </a:ext>
              </a:extLst>
            </p:cNvPr>
            <p:cNvSpPr txBox="1"/>
            <p:nvPr/>
          </p:nvSpPr>
          <p:spPr>
            <a:xfrm>
              <a:off x="1462981" y="1708502"/>
              <a:ext cx="32551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P2P </a:t>
              </a:r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Infrasturcture</a:t>
              </a:r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D6993F-FB30-403B-8C2E-5622F60A2469}"/>
                </a:ext>
              </a:extLst>
            </p:cNvPr>
            <p:cNvGrpSpPr/>
            <p:nvPr/>
          </p:nvGrpSpPr>
          <p:grpSpPr>
            <a:xfrm>
              <a:off x="1309094" y="2416625"/>
              <a:ext cx="3562944" cy="2664484"/>
              <a:chOff x="7433373" y="2416625"/>
              <a:chExt cx="3562944" cy="2664484"/>
            </a:xfrm>
          </p:grpSpPr>
          <p:pic>
            <p:nvPicPr>
              <p:cNvPr id="27" name="Graphic 26" descr="Laptop with solid fill">
                <a:extLst>
                  <a:ext uri="{FF2B5EF4-FFF2-40B4-BE49-F238E27FC236}">
                    <a16:creationId xmlns:a16="http://schemas.microsoft.com/office/drawing/2014/main" id="{8FDE7627-5B71-499C-81BA-B121BBF7F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33373" y="24212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Laptop with solid fill">
                <a:extLst>
                  <a:ext uri="{FF2B5EF4-FFF2-40B4-BE49-F238E27FC236}">
                    <a16:creationId xmlns:a16="http://schemas.microsoft.com/office/drawing/2014/main" id="{9311C200-BE66-4659-A8D2-43051F235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33373" y="41667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Laptop with solid fill">
                <a:extLst>
                  <a:ext uri="{FF2B5EF4-FFF2-40B4-BE49-F238E27FC236}">
                    <a16:creationId xmlns:a16="http://schemas.microsoft.com/office/drawing/2014/main" id="{6819B407-3321-4A55-869A-DCBF0B9B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81917" y="41667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Graphic 29" descr="Laptop with solid fill">
                <a:extLst>
                  <a:ext uri="{FF2B5EF4-FFF2-40B4-BE49-F238E27FC236}">
                    <a16:creationId xmlns:a16="http://schemas.microsoft.com/office/drawing/2014/main" id="{0318BD4F-62D5-4FB3-8D2F-FD7909A36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81917" y="2416625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2A57ECC-4730-4DD8-AABA-EE05CC8915B2}"/>
                  </a:ext>
                </a:extLst>
              </p:cNvPr>
              <p:cNvCxnSpPr>
                <a:cxnSpLocks/>
                <a:stCxn id="28" idx="0"/>
                <a:endCxn id="27" idx="2"/>
              </p:cNvCxnSpPr>
              <p:nvPr/>
            </p:nvCxnSpPr>
            <p:spPr>
              <a:xfrm flipV="1">
                <a:off x="7890573" y="3335624"/>
                <a:ext cx="0" cy="831085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0EF6208-EE88-4A52-9BCB-452483571E35}"/>
                  </a:ext>
                </a:extLst>
              </p:cNvPr>
              <p:cNvCxnSpPr>
                <a:cxnSpLocks/>
                <a:stCxn id="29" idx="0"/>
                <a:endCxn id="30" idx="2"/>
              </p:cNvCxnSpPr>
              <p:nvPr/>
            </p:nvCxnSpPr>
            <p:spPr>
              <a:xfrm flipV="1">
                <a:off x="10539117" y="3331025"/>
                <a:ext cx="0" cy="835684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815D18D-2F0F-4AC6-9FB9-60D4E3FF3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356" y="3287672"/>
                <a:ext cx="1576978" cy="1104528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41887F4-F849-46D9-AA68-580EBC22F5FF}"/>
                  </a:ext>
                </a:extLst>
              </p:cNvPr>
              <p:cNvCxnSpPr>
                <a:cxnSpLocks/>
                <a:stCxn id="28" idx="3"/>
                <a:endCxn id="29" idx="1"/>
              </p:cNvCxnSpPr>
              <p:nvPr/>
            </p:nvCxnSpPr>
            <p:spPr>
              <a:xfrm>
                <a:off x="8347773" y="4623909"/>
                <a:ext cx="1734144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D75E34F-5119-4C2B-B965-ED847B0E4E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26356" y="3287672"/>
                <a:ext cx="1576978" cy="1043196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F08EE8-D8D2-430D-BC63-D87F1DAE2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873825"/>
              <a:ext cx="1734144" cy="4599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19A2B9-F016-4EF7-9974-012645EA2C74}"/>
              </a:ext>
            </a:extLst>
          </p:cNvPr>
          <p:cNvGrpSpPr/>
          <p:nvPr/>
        </p:nvGrpSpPr>
        <p:grpSpPr>
          <a:xfrm>
            <a:off x="570020" y="2066955"/>
            <a:ext cx="1196274" cy="819343"/>
            <a:chOff x="3836513" y="3324790"/>
            <a:chExt cx="3359051" cy="2353400"/>
          </a:xfrm>
          <a:noFill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651087-B823-4397-94F7-8375BE180D3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044D3F-0B4B-4A07-88DF-10B5AB5637E8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D34F76C-86B0-43C6-9665-C8FB136C901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1" name="Table 41">
            <a:extLst>
              <a:ext uri="{FF2B5EF4-FFF2-40B4-BE49-F238E27FC236}">
                <a16:creationId xmlns:a16="http://schemas.microsoft.com/office/drawing/2014/main" id="{E6721A59-642C-4626-B307-74AC5A43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63175"/>
              </p:ext>
            </p:extLst>
          </p:nvPr>
        </p:nvGraphicFramePr>
        <p:xfrm>
          <a:off x="662284" y="2235322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4678F06E-2CAD-453C-B188-085F90A23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717245"/>
              </p:ext>
            </p:extLst>
          </p:nvPr>
        </p:nvGraphicFramePr>
        <p:xfrm>
          <a:off x="671826" y="23574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9869A716-0874-45D4-A811-70EDD61A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73156"/>
              </p:ext>
            </p:extLst>
          </p:nvPr>
        </p:nvGraphicFramePr>
        <p:xfrm>
          <a:off x="671826" y="247998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00906115-8404-4989-9D43-699B0AA0E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91569"/>
              </p:ext>
            </p:extLst>
          </p:nvPr>
        </p:nvGraphicFramePr>
        <p:xfrm>
          <a:off x="673795" y="260386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F3F45134-5DAB-497E-9F76-A1E5488CC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5403"/>
              </p:ext>
            </p:extLst>
          </p:nvPr>
        </p:nvGraphicFramePr>
        <p:xfrm>
          <a:off x="671826" y="272649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AF2D2C-6551-4522-BC81-AC0E35065B90}"/>
              </a:ext>
            </a:extLst>
          </p:cNvPr>
          <p:cNvGrpSpPr/>
          <p:nvPr/>
        </p:nvGrpSpPr>
        <p:grpSpPr>
          <a:xfrm>
            <a:off x="4400261" y="2076173"/>
            <a:ext cx="1196274" cy="819343"/>
            <a:chOff x="3836513" y="3324790"/>
            <a:chExt cx="3359051" cy="2353400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C99CED3-A08F-4622-AFB8-1DE149DB1CB7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001415-E203-4445-8710-AE5DCD99328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7615D53-61DD-424B-84F1-89007F0F61FE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8" name="Table 41">
            <a:extLst>
              <a:ext uri="{FF2B5EF4-FFF2-40B4-BE49-F238E27FC236}">
                <a16:creationId xmlns:a16="http://schemas.microsoft.com/office/drawing/2014/main" id="{9B7CD30C-0D3A-4D1B-A572-1379F431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047626"/>
              </p:ext>
            </p:extLst>
          </p:nvPr>
        </p:nvGraphicFramePr>
        <p:xfrm>
          <a:off x="4492525" y="224454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B7490981-F68C-4F14-84FC-F6FAD3943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1810"/>
              </p:ext>
            </p:extLst>
          </p:nvPr>
        </p:nvGraphicFramePr>
        <p:xfrm>
          <a:off x="4502067" y="236668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2BE5E636-AF57-4D05-9FD4-538C22C1E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0640"/>
              </p:ext>
            </p:extLst>
          </p:nvPr>
        </p:nvGraphicFramePr>
        <p:xfrm>
          <a:off x="4502067" y="248920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894B8300-9DF7-4B43-BA5C-D09642138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670538"/>
              </p:ext>
            </p:extLst>
          </p:nvPr>
        </p:nvGraphicFramePr>
        <p:xfrm>
          <a:off x="4504036" y="26130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323E25EB-8839-4C01-B911-6E92AB0EB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79077"/>
              </p:ext>
            </p:extLst>
          </p:nvPr>
        </p:nvGraphicFramePr>
        <p:xfrm>
          <a:off x="4502067" y="273571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469BA0-B7A2-464C-BB62-165360B70566}"/>
              </a:ext>
            </a:extLst>
          </p:cNvPr>
          <p:cNvGrpSpPr/>
          <p:nvPr/>
        </p:nvGrpSpPr>
        <p:grpSpPr>
          <a:xfrm>
            <a:off x="570020" y="4566315"/>
            <a:ext cx="1196274" cy="819343"/>
            <a:chOff x="3836513" y="3324790"/>
            <a:chExt cx="3359051" cy="2353400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39EB3FF-F243-4883-B0F3-C75CE1F15CEB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EB8344-6CDD-43AB-B296-14FD1664556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64788BE-1F92-4994-908C-EFC7E122916E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7" name="Table 41">
            <a:extLst>
              <a:ext uri="{FF2B5EF4-FFF2-40B4-BE49-F238E27FC236}">
                <a16:creationId xmlns:a16="http://schemas.microsoft.com/office/drawing/2014/main" id="{8B0CC2D8-0239-4875-A423-1047460E4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284573"/>
              </p:ext>
            </p:extLst>
          </p:nvPr>
        </p:nvGraphicFramePr>
        <p:xfrm>
          <a:off x="662284" y="4734682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23184660-671B-4DAB-975A-99EA3F35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58992"/>
              </p:ext>
            </p:extLst>
          </p:nvPr>
        </p:nvGraphicFramePr>
        <p:xfrm>
          <a:off x="671826" y="485682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9" name="Table 118">
            <a:extLst>
              <a:ext uri="{FF2B5EF4-FFF2-40B4-BE49-F238E27FC236}">
                <a16:creationId xmlns:a16="http://schemas.microsoft.com/office/drawing/2014/main" id="{3EFFEDBF-2D3B-464A-93DA-2B0F405A5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45568"/>
              </p:ext>
            </p:extLst>
          </p:nvPr>
        </p:nvGraphicFramePr>
        <p:xfrm>
          <a:off x="671826" y="497934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41016283-E865-44E2-B4A2-BC63DE35D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19858"/>
              </p:ext>
            </p:extLst>
          </p:nvPr>
        </p:nvGraphicFramePr>
        <p:xfrm>
          <a:off x="673795" y="510322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13D85794-BF80-477F-8C17-951A4ED1F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81384"/>
              </p:ext>
            </p:extLst>
          </p:nvPr>
        </p:nvGraphicFramePr>
        <p:xfrm>
          <a:off x="671826" y="52258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127BD4C-4219-44FC-B4CD-C34419BAE238}"/>
              </a:ext>
            </a:extLst>
          </p:cNvPr>
          <p:cNvGrpSpPr/>
          <p:nvPr/>
        </p:nvGrpSpPr>
        <p:grpSpPr>
          <a:xfrm>
            <a:off x="4400261" y="4562687"/>
            <a:ext cx="1196274" cy="819343"/>
            <a:chOff x="3836513" y="3324790"/>
            <a:chExt cx="3359051" cy="2353400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FBA02C0-B717-4BA7-8BD7-6F1B9A692DBE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B9A3C00-288C-4AD4-A864-65F8C19A15E2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0DCF353-26C7-4063-9EDE-EA09EB7EBD8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6" name="Table 41">
            <a:extLst>
              <a:ext uri="{FF2B5EF4-FFF2-40B4-BE49-F238E27FC236}">
                <a16:creationId xmlns:a16="http://schemas.microsoft.com/office/drawing/2014/main" id="{4F64EACB-040A-4985-8741-C7EC405C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68155"/>
              </p:ext>
            </p:extLst>
          </p:nvPr>
        </p:nvGraphicFramePr>
        <p:xfrm>
          <a:off x="4492525" y="4731054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B5B88820-2D30-4DFC-8711-78B88A78C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237831"/>
              </p:ext>
            </p:extLst>
          </p:nvPr>
        </p:nvGraphicFramePr>
        <p:xfrm>
          <a:off x="4502067" y="485319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7FD687A9-63E2-4E7D-B6B6-C224F29E6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8550"/>
              </p:ext>
            </p:extLst>
          </p:nvPr>
        </p:nvGraphicFramePr>
        <p:xfrm>
          <a:off x="4502067" y="497571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38C2A7D4-DF2B-40DB-9016-0438F7004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612148"/>
              </p:ext>
            </p:extLst>
          </p:nvPr>
        </p:nvGraphicFramePr>
        <p:xfrm>
          <a:off x="4504036" y="509959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BAF0979-CD4C-4A7A-BC2A-8748D13AD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39288"/>
              </p:ext>
            </p:extLst>
          </p:nvPr>
        </p:nvGraphicFramePr>
        <p:xfrm>
          <a:off x="4502067" y="522222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ACAF5A3-35DF-474E-BC83-F0D8BDD8FBA4}"/>
              </a:ext>
            </a:extLst>
          </p:cNvPr>
          <p:cNvGrpSpPr/>
          <p:nvPr/>
        </p:nvGrpSpPr>
        <p:grpSpPr>
          <a:xfrm>
            <a:off x="-118502" y="6080281"/>
            <a:ext cx="5394790" cy="495634"/>
            <a:chOff x="117375" y="6037002"/>
            <a:chExt cx="5394790" cy="49563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E3C8604-B7CF-400E-B53E-8D7AB54BE9BF}"/>
                </a:ext>
              </a:extLst>
            </p:cNvPr>
            <p:cNvSpPr/>
            <p:nvPr/>
          </p:nvSpPr>
          <p:spPr>
            <a:xfrm>
              <a:off x="714853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022C8F0-D8A2-4695-8BFD-60CF5AF7EE79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117375" y="6284819"/>
              <a:ext cx="597478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F7DE61D-6506-42BE-B86B-ABC15B247094}"/>
                </a:ext>
              </a:extLst>
            </p:cNvPr>
            <p:cNvSpPr/>
            <p:nvPr/>
          </p:nvSpPr>
          <p:spPr>
            <a:xfrm>
              <a:off x="1926373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E09289E-DB68-4F18-B5EF-3FEAD482B163}"/>
                </a:ext>
              </a:extLst>
            </p:cNvPr>
            <p:cNvCxnSpPr>
              <a:cxnSpLocks/>
              <a:stCxn id="131" idx="3"/>
              <a:endCxn id="138" idx="1"/>
            </p:cNvCxnSpPr>
            <p:nvPr/>
          </p:nvCxnSpPr>
          <p:spPr>
            <a:xfrm>
              <a:off x="1309094" y="6284819"/>
              <a:ext cx="617279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00C1267-494D-4C8B-ACDE-6B21F2B5BDB0}"/>
                </a:ext>
              </a:extLst>
            </p:cNvPr>
            <p:cNvSpPr/>
            <p:nvPr/>
          </p:nvSpPr>
          <p:spPr>
            <a:xfrm>
              <a:off x="3108926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E9DFB7B-F6DC-41A1-85DD-C4ADB6D00CC4}"/>
                </a:ext>
              </a:extLst>
            </p:cNvPr>
            <p:cNvCxnSpPr>
              <a:cxnSpLocks/>
              <a:stCxn id="138" idx="3"/>
              <a:endCxn id="140" idx="1"/>
            </p:cNvCxnSpPr>
            <p:nvPr/>
          </p:nvCxnSpPr>
          <p:spPr>
            <a:xfrm>
              <a:off x="2520614" y="6284819"/>
              <a:ext cx="588312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549854-2583-4F68-9FA5-0C35BD7E4F17}"/>
                </a:ext>
              </a:extLst>
            </p:cNvPr>
            <p:cNvSpPr/>
            <p:nvPr/>
          </p:nvSpPr>
          <p:spPr>
            <a:xfrm>
              <a:off x="4320446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AFD702-255B-4BC2-AE34-90C570549CDD}"/>
                </a:ext>
              </a:extLst>
            </p:cNvPr>
            <p:cNvCxnSpPr>
              <a:cxnSpLocks/>
              <a:stCxn id="140" idx="3"/>
              <a:endCxn id="142" idx="1"/>
            </p:cNvCxnSpPr>
            <p:nvPr/>
          </p:nvCxnSpPr>
          <p:spPr>
            <a:xfrm>
              <a:off x="3703167" y="6284819"/>
              <a:ext cx="617279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B0A6AE5-FD3F-4042-936E-06D7EC3C5FA6}"/>
                </a:ext>
              </a:extLst>
            </p:cNvPr>
            <p:cNvCxnSpPr>
              <a:cxnSpLocks/>
              <a:stCxn id="142" idx="3"/>
            </p:cNvCxnSpPr>
            <p:nvPr/>
          </p:nvCxnSpPr>
          <p:spPr>
            <a:xfrm>
              <a:off x="4914687" y="6284819"/>
              <a:ext cx="597478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815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3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EA0B9E-7645-4F9E-8F6F-DEA57C17ED21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02F029-DA62-408E-BEF9-F2ACE528BCA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CBE7AB39-4A23-462A-8BC7-BA3C5DC2A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E94C8D-1293-4247-88DB-D56C055DD8E5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31DF51-D083-410D-AE3F-41834F4F1970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BDD41A2A-0E3D-424E-A71D-B62946F0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18469-7FC9-46A7-AA4C-FA42F99F22E7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12D287-C195-454D-9B71-A483FAAFCFD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F8380342-7DCB-4E33-B80F-B947C454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16" name="Graphic 15" descr="Earth globe: Americas with solid fill">
            <a:extLst>
              <a:ext uri="{FF2B5EF4-FFF2-40B4-BE49-F238E27FC236}">
                <a16:creationId xmlns:a16="http://schemas.microsoft.com/office/drawing/2014/main" id="{E5DC7BCC-7187-4345-B387-34A82019F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D3F37-8428-4536-91FE-EBA6059BC01D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30F4A-7DCF-44D1-93F7-C401FFFDC8E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phic 18" descr="User outline">
              <a:extLst>
                <a:ext uri="{FF2B5EF4-FFF2-40B4-BE49-F238E27FC236}">
                  <a16:creationId xmlns:a16="http://schemas.microsoft.com/office/drawing/2014/main" id="{C666B7CC-DB76-4CAD-B1C1-ADC6C0F5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AA98FA-2C36-41AA-BE53-C23B7CF2F5B5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81C8C8-6AD9-4F6B-980C-78D02499A4F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2" name="Graphic 21" descr="User outline">
              <a:extLst>
                <a:ext uri="{FF2B5EF4-FFF2-40B4-BE49-F238E27FC236}">
                  <a16:creationId xmlns:a16="http://schemas.microsoft.com/office/drawing/2014/main" id="{71458B03-4C0F-4A26-A82E-45F78F2C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0B21F6-C812-48C7-B69E-AC7EC13206BE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D18CFF-9B24-4D17-A142-A8E04C6B221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User outline">
              <a:extLst>
                <a:ext uri="{FF2B5EF4-FFF2-40B4-BE49-F238E27FC236}">
                  <a16:creationId xmlns:a16="http://schemas.microsoft.com/office/drawing/2014/main" id="{5E98CDD6-E9B9-45D1-A903-3C44682A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DD9070-2B97-4539-A966-A9D7A9913291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B26DC1-DDBB-4838-BABF-D545222DD60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8" name="Graphic 27" descr="User outline">
              <a:extLst>
                <a:ext uri="{FF2B5EF4-FFF2-40B4-BE49-F238E27FC236}">
                  <a16:creationId xmlns:a16="http://schemas.microsoft.com/office/drawing/2014/main" id="{1FBD4D2A-77B8-4E31-8232-9311B81D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37DD90-0FCE-41C2-A21C-447C5BE84F01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0B70D4-91F6-4207-A0E1-734228D5D976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4" name="Graphic 33" descr="User outline">
              <a:extLst>
                <a:ext uri="{FF2B5EF4-FFF2-40B4-BE49-F238E27FC236}">
                  <a16:creationId xmlns:a16="http://schemas.microsoft.com/office/drawing/2014/main" id="{49638E9B-2085-4CCF-A20F-FA594CF2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4A3876-9955-46E0-AF9E-DFB0008E88B4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3E3B1-FF07-4397-95C6-ECD5FFBD1F30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9F06C6B5-5F7B-4B66-BB47-EA84C8B2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F20D08-C1C6-4433-8412-B263650611C8}"/>
              </a:ext>
            </a:extLst>
          </p:cNvPr>
          <p:cNvGrpSpPr/>
          <p:nvPr/>
        </p:nvGrpSpPr>
        <p:grpSpPr>
          <a:xfrm>
            <a:off x="2667293" y="5350657"/>
            <a:ext cx="1086785" cy="966365"/>
            <a:chOff x="2667293" y="5350657"/>
            <a:chExt cx="1086785" cy="9663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1E8CA-82C3-4903-BB01-6713EB673D5B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98D9E148-ABD2-47BC-B088-D0CA32F3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1" y="5350657"/>
              <a:ext cx="697706" cy="69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7628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22AA64-85E7-4C3D-A4A2-B72F60CF7707}"/>
              </a:ext>
            </a:extLst>
          </p:cNvPr>
          <p:cNvGrpSpPr/>
          <p:nvPr/>
        </p:nvGrpSpPr>
        <p:grpSpPr>
          <a:xfrm>
            <a:off x="2667293" y="5148867"/>
            <a:ext cx="1196893" cy="1168155"/>
            <a:chOff x="2667293" y="5148867"/>
            <a:chExt cx="1196893" cy="11681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1" name="Graphic 70" descr="Marketing outline">
              <a:extLst>
                <a:ext uri="{FF2B5EF4-FFF2-40B4-BE49-F238E27FC236}">
                  <a16:creationId xmlns:a16="http://schemas.microsoft.com/office/drawing/2014/main" id="{876AF717-D3B5-43AA-B6E3-A1126792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DED75-A15F-4A4D-BCA4-2A3B32A25EA9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7DDCFACA-3D78-4602-8092-C3A86E39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A85A3-CF64-44BC-9E95-5455E113F939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User outline">
              <a:extLst>
                <a:ext uri="{FF2B5EF4-FFF2-40B4-BE49-F238E27FC236}">
                  <a16:creationId xmlns:a16="http://schemas.microsoft.com/office/drawing/2014/main" id="{977BF5DE-934A-4D14-89EB-93682E5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58AF72C-6B9B-468F-8786-D75287E05005}"/>
              </a:ext>
            </a:extLst>
          </p:cNvPr>
          <p:cNvSpPr txBox="1"/>
          <p:nvPr/>
        </p:nvSpPr>
        <p:spPr>
          <a:xfrm>
            <a:off x="838198" y="1320939"/>
            <a:ext cx="8022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 smart contract is deployed: its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code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is written on the blockchain.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DA155D-2354-4A4B-8EF2-8DFB22C4DA4D}"/>
              </a:ext>
            </a:extLst>
          </p:cNvPr>
          <p:cNvSpPr txBox="1"/>
          <p:nvPr/>
        </p:nvSpPr>
        <p:spPr>
          <a:xfrm>
            <a:off x="2402447" y="4807145"/>
            <a:ext cx="2196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ew Election()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DAD049B-F460-4146-B3F5-F0CE813CF2D2}"/>
              </a:ext>
            </a:extLst>
          </p:cNvPr>
          <p:cNvGrpSpPr/>
          <p:nvPr/>
        </p:nvGrpSpPr>
        <p:grpSpPr>
          <a:xfrm>
            <a:off x="594281" y="2300789"/>
            <a:ext cx="2376057" cy="2350669"/>
            <a:chOff x="594281" y="2437269"/>
            <a:chExt cx="2376057" cy="235066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A9C97D9-7F25-4E22-A3E2-F71679D1076B}"/>
                </a:ext>
              </a:extLst>
            </p:cNvPr>
            <p:cNvGrpSpPr/>
            <p:nvPr/>
          </p:nvGrpSpPr>
          <p:grpSpPr>
            <a:xfrm>
              <a:off x="594281" y="2437269"/>
              <a:ext cx="2376057" cy="2091868"/>
              <a:chOff x="594281" y="2437269"/>
              <a:chExt cx="2376057" cy="2091868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6F93811-72AE-4203-8E63-B84A4FA5AAB2}"/>
                  </a:ext>
                </a:extLst>
              </p:cNvPr>
              <p:cNvSpPr/>
              <p:nvPr/>
            </p:nvSpPr>
            <p:spPr>
              <a:xfrm>
                <a:off x="970954" y="2437269"/>
                <a:ext cx="1898728" cy="2091868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4AB324F-EB0A-462C-A262-E8D04ABFC042}"/>
                  </a:ext>
                </a:extLst>
              </p:cNvPr>
              <p:cNvSpPr txBox="1"/>
              <p:nvPr/>
            </p:nvSpPr>
            <p:spPr>
              <a:xfrm>
                <a:off x="1296027" y="2441875"/>
                <a:ext cx="135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Block #792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1A3B2D2-F579-47FC-91D9-7FA624CF7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61" y="2824400"/>
                <a:ext cx="1722644" cy="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DE9EF6F-E377-463D-9EFD-199DA2ACD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81" y="3124448"/>
                <a:ext cx="39798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A427BB8-6105-48FC-89CF-B09776920136}"/>
                  </a:ext>
                </a:extLst>
              </p:cNvPr>
              <p:cNvSpPr txBox="1"/>
              <p:nvPr/>
            </p:nvSpPr>
            <p:spPr>
              <a:xfrm>
                <a:off x="875561" y="3384199"/>
                <a:ext cx="2093380" cy="106182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Elections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</a:t>
                </a:r>
                <a:r>
                  <a:rPr lang="en-US" sz="900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endParaRPr lang="en-US" sz="900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Vote(candidate)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...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A496613-41FB-4929-9476-EDFC7528A1AF}"/>
                  </a:ext>
                </a:extLst>
              </p:cNvPr>
              <p:cNvSpPr txBox="1"/>
              <p:nvPr/>
            </p:nvSpPr>
            <p:spPr>
              <a:xfrm>
                <a:off x="875561" y="3070957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FF99"/>
                    </a:solidFill>
                    <a:latin typeface="Abadi" panose="020B0604020104020204" pitchFamily="34" charset="0"/>
                    <a:cs typeface="Courier New" panose="02070309020205020404" pitchFamily="49" charset="0"/>
                  </a:rPr>
                  <a:t>Contract #403</a:t>
                </a:r>
                <a:endParaRPr lang="en-US" sz="9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9EFD4B-066B-441C-AB25-0282EAE10939}"/>
                </a:ext>
              </a:extLst>
            </p:cNvPr>
            <p:cNvSpPr txBox="1"/>
            <p:nvPr/>
          </p:nvSpPr>
          <p:spPr>
            <a:xfrm>
              <a:off x="866294" y="4510939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vote_count</a:t>
              </a:r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={}</a:t>
              </a:r>
              <a:endParaRPr lang="en-US" sz="9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6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DED75-A15F-4A4D-BCA4-2A3B32A25EA9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7DDCFACA-3D78-4602-8092-C3A86E39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A85A3-CF64-44BC-9E95-5455E113F939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User outline">
              <a:extLst>
                <a:ext uri="{FF2B5EF4-FFF2-40B4-BE49-F238E27FC236}">
                  <a16:creationId xmlns:a16="http://schemas.microsoft.com/office/drawing/2014/main" id="{977BF5DE-934A-4D14-89EB-93682E5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58AF72C-6B9B-468F-8786-D75287E05005}"/>
              </a:ext>
            </a:extLst>
          </p:cNvPr>
          <p:cNvSpPr txBox="1"/>
          <p:nvPr/>
        </p:nvSpPr>
        <p:spPr>
          <a:xfrm>
            <a:off x="838198" y="1320939"/>
            <a:ext cx="8022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Any user can interact with the contract by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calling its functions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txn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7E36F8-8C96-4012-A419-9D4E08440530}"/>
              </a:ext>
            </a:extLst>
          </p:cNvPr>
          <p:cNvGrpSpPr/>
          <p:nvPr/>
        </p:nvGrpSpPr>
        <p:grpSpPr>
          <a:xfrm>
            <a:off x="7141219" y="5182455"/>
            <a:ext cx="1196893" cy="1168155"/>
            <a:chOff x="2667293" y="5148867"/>
            <a:chExt cx="1196893" cy="11681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509A9A-2758-421A-B7E8-2DFC57B61133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Marketing outline">
              <a:extLst>
                <a:ext uri="{FF2B5EF4-FFF2-40B4-BE49-F238E27FC236}">
                  <a16:creationId xmlns:a16="http://schemas.microsoft.com/office/drawing/2014/main" id="{8B5BB0D1-EB99-431E-A453-75C739E7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8EF10-BC55-44E6-9D9A-EA328E302FD3}"/>
              </a:ext>
            </a:extLst>
          </p:cNvPr>
          <p:cNvGrpSpPr/>
          <p:nvPr/>
        </p:nvGrpSpPr>
        <p:grpSpPr>
          <a:xfrm>
            <a:off x="2667293" y="5350657"/>
            <a:ext cx="1086785" cy="966365"/>
            <a:chOff x="2667293" y="5350657"/>
            <a:chExt cx="1086785" cy="9663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FD5F7342-D0DB-4951-8B0C-28D9CC9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1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31ACE0C-5F8A-40AF-B3F2-CC3A292542ED}"/>
              </a:ext>
            </a:extLst>
          </p:cNvPr>
          <p:cNvSpPr txBox="1"/>
          <p:nvPr/>
        </p:nvSpPr>
        <p:spPr>
          <a:xfrm>
            <a:off x="6782873" y="4829900"/>
            <a:ext cx="2196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#403.Vote(17)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22FD22-6690-4E06-97D0-76B37A062515}"/>
              </a:ext>
            </a:extLst>
          </p:cNvPr>
          <p:cNvGrpSpPr/>
          <p:nvPr/>
        </p:nvGrpSpPr>
        <p:grpSpPr>
          <a:xfrm>
            <a:off x="594281" y="2300789"/>
            <a:ext cx="2376057" cy="2350669"/>
            <a:chOff x="594281" y="2437269"/>
            <a:chExt cx="2376057" cy="235066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E1945C-C68A-4E13-B5F7-6DB8DDA96A3E}"/>
                </a:ext>
              </a:extLst>
            </p:cNvPr>
            <p:cNvGrpSpPr/>
            <p:nvPr/>
          </p:nvGrpSpPr>
          <p:grpSpPr>
            <a:xfrm>
              <a:off x="594281" y="2437269"/>
              <a:ext cx="2376057" cy="2091868"/>
              <a:chOff x="594281" y="2437269"/>
              <a:chExt cx="2376057" cy="209186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18C7E5-D576-4EFD-9278-2DC61DF9F433}"/>
                  </a:ext>
                </a:extLst>
              </p:cNvPr>
              <p:cNvSpPr/>
              <p:nvPr/>
            </p:nvSpPr>
            <p:spPr>
              <a:xfrm>
                <a:off x="970954" y="2437269"/>
                <a:ext cx="1898728" cy="2091868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F2AFE2A-2BFE-4EE7-9739-351F48FE5766}"/>
                  </a:ext>
                </a:extLst>
              </p:cNvPr>
              <p:cNvSpPr txBox="1"/>
              <p:nvPr/>
            </p:nvSpPr>
            <p:spPr>
              <a:xfrm>
                <a:off x="1296027" y="2441875"/>
                <a:ext cx="135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Block #792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440686F-BA7F-4E5F-9168-15A38B83E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61" y="2824400"/>
                <a:ext cx="1722644" cy="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FEDD4E3-07C0-46AF-B0E2-5A44703DA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81" y="3124448"/>
                <a:ext cx="39798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81FF53-1153-4D0F-8AE0-DD6CC990CF89}"/>
                  </a:ext>
                </a:extLst>
              </p:cNvPr>
              <p:cNvSpPr txBox="1"/>
              <p:nvPr/>
            </p:nvSpPr>
            <p:spPr>
              <a:xfrm>
                <a:off x="875561" y="3384199"/>
                <a:ext cx="2093380" cy="106182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Elections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</a:t>
                </a:r>
                <a:r>
                  <a:rPr lang="en-US" sz="900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endParaRPr lang="en-US" sz="900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Vote(candidate)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...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0618715-5A16-4A82-8841-B23D64FE9683}"/>
                  </a:ext>
                </a:extLst>
              </p:cNvPr>
              <p:cNvSpPr txBox="1"/>
              <p:nvPr/>
            </p:nvSpPr>
            <p:spPr>
              <a:xfrm>
                <a:off x="875561" y="3070957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FF99"/>
                    </a:solidFill>
                    <a:latin typeface="Abadi" panose="020B0604020104020204" pitchFamily="34" charset="0"/>
                    <a:cs typeface="Courier New" panose="02070309020205020404" pitchFamily="49" charset="0"/>
                  </a:rPr>
                  <a:t>Contract #403</a:t>
                </a:r>
                <a:endParaRPr lang="en-US" sz="9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4E86B2-20E0-43CD-9432-6A3371EC5166}"/>
                </a:ext>
              </a:extLst>
            </p:cNvPr>
            <p:cNvSpPr txBox="1"/>
            <p:nvPr/>
          </p:nvSpPr>
          <p:spPr>
            <a:xfrm>
              <a:off x="866294" y="4510939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vote_count</a:t>
              </a:r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={}</a:t>
              </a:r>
              <a:endParaRPr lang="en-US" sz="9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067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DED75-A15F-4A4D-BCA4-2A3B32A25EA9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7DDCFACA-3D78-4602-8092-C3A86E39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A85A3-CF64-44BC-9E95-5455E113F939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User outline">
              <a:extLst>
                <a:ext uri="{FF2B5EF4-FFF2-40B4-BE49-F238E27FC236}">
                  <a16:creationId xmlns:a16="http://schemas.microsoft.com/office/drawing/2014/main" id="{977BF5DE-934A-4D14-89EB-93682E5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58AF72C-6B9B-468F-8786-D75287E05005}"/>
              </a:ext>
            </a:extLst>
          </p:cNvPr>
          <p:cNvSpPr txBox="1"/>
          <p:nvPr/>
        </p:nvSpPr>
        <p:spPr>
          <a:xfrm>
            <a:off x="838198" y="1320939"/>
            <a:ext cx="11219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The </a:t>
            </a:r>
            <a:r>
              <a:rPr lang="en-US" sz="2000" dirty="0">
                <a:solidFill>
                  <a:srgbClr val="FFFF00"/>
                </a:solidFill>
                <a:latin typeface="Abadi" panose="020B0604020104020204" pitchFamily="34" charset="0"/>
              </a:rPr>
              <a:t>creator of the next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executes the function call and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updates the state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of the contract.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7E36F8-8C96-4012-A419-9D4E08440530}"/>
              </a:ext>
            </a:extLst>
          </p:cNvPr>
          <p:cNvGrpSpPr/>
          <p:nvPr/>
        </p:nvGrpSpPr>
        <p:grpSpPr>
          <a:xfrm>
            <a:off x="7141219" y="5182455"/>
            <a:ext cx="1196893" cy="1168155"/>
            <a:chOff x="2667293" y="5148867"/>
            <a:chExt cx="1196893" cy="11681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509A9A-2758-421A-B7E8-2DFC57B61133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Marketing outline">
              <a:extLst>
                <a:ext uri="{FF2B5EF4-FFF2-40B4-BE49-F238E27FC236}">
                  <a16:creationId xmlns:a16="http://schemas.microsoft.com/office/drawing/2014/main" id="{8B5BB0D1-EB99-431E-A453-75C739E7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8EF10-BC55-44E6-9D9A-EA328E302FD3}"/>
              </a:ext>
            </a:extLst>
          </p:cNvPr>
          <p:cNvGrpSpPr/>
          <p:nvPr/>
        </p:nvGrpSpPr>
        <p:grpSpPr>
          <a:xfrm>
            <a:off x="2667293" y="5350657"/>
            <a:ext cx="1086785" cy="966365"/>
            <a:chOff x="2667293" y="5350657"/>
            <a:chExt cx="1086785" cy="9663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FD5F7342-D0DB-4951-8B0C-28D9CC9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1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31ACE0C-5F8A-40AF-B3F2-CC3A292542ED}"/>
              </a:ext>
            </a:extLst>
          </p:cNvPr>
          <p:cNvSpPr txBox="1"/>
          <p:nvPr/>
        </p:nvSpPr>
        <p:spPr>
          <a:xfrm>
            <a:off x="6782873" y="4829900"/>
            <a:ext cx="2196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#403.Vote(17)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E25CD-831C-4960-BB88-D224F8749C9E}"/>
              </a:ext>
            </a:extLst>
          </p:cNvPr>
          <p:cNvGrpSpPr/>
          <p:nvPr/>
        </p:nvGrpSpPr>
        <p:grpSpPr>
          <a:xfrm>
            <a:off x="594281" y="2298949"/>
            <a:ext cx="5252514" cy="2352509"/>
            <a:chOff x="594281" y="2298949"/>
            <a:chExt cx="5252514" cy="2352509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0BB8563-0252-4736-89A5-EBF5A10B4D2C}"/>
                </a:ext>
              </a:extLst>
            </p:cNvPr>
            <p:cNvCxnSpPr>
              <a:cxnSpLocks/>
            </p:cNvCxnSpPr>
            <p:nvPr/>
          </p:nvCxnSpPr>
          <p:spPr>
            <a:xfrm>
              <a:off x="2869682" y="2987968"/>
              <a:ext cx="541490" cy="714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D50A19-1231-42F0-979C-ED408F19D034}"/>
                </a:ext>
              </a:extLst>
            </p:cNvPr>
            <p:cNvSpPr/>
            <p:nvPr/>
          </p:nvSpPr>
          <p:spPr>
            <a:xfrm>
              <a:off x="3406577" y="2298949"/>
              <a:ext cx="1898728" cy="2091868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E89250-BA01-46B6-8B98-4D0DEA2926EE}"/>
                </a:ext>
              </a:extLst>
            </p:cNvPr>
            <p:cNvSpPr txBox="1"/>
            <p:nvPr/>
          </p:nvSpPr>
          <p:spPr>
            <a:xfrm>
              <a:off x="3731650" y="2303555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Block #792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E57020-7307-412A-B51E-70186E97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84" y="2686080"/>
              <a:ext cx="1722644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22EDC02-16F7-48EE-A77C-6EE97EEAF1F1}"/>
                </a:ext>
              </a:extLst>
            </p:cNvPr>
            <p:cNvCxnSpPr>
              <a:cxnSpLocks/>
            </p:cNvCxnSpPr>
            <p:nvPr/>
          </p:nvCxnSpPr>
          <p:spPr>
            <a:xfrm>
              <a:off x="5305305" y="2986128"/>
              <a:ext cx="541490" cy="714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DE8AD6-70B5-4886-83E8-71D3C3F43650}"/>
                </a:ext>
              </a:extLst>
            </p:cNvPr>
            <p:cNvSpPr txBox="1"/>
            <p:nvPr/>
          </p:nvSpPr>
          <p:spPr>
            <a:xfrm>
              <a:off x="3311184" y="3245879"/>
              <a:ext cx="2093380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112_r9: #403.Vote(17)</a:t>
              </a:r>
              <a:endParaRPr lang="en-US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34F685-76EB-4039-B6B2-8195410D952D}"/>
                </a:ext>
              </a:extLst>
            </p:cNvPr>
            <p:cNvSpPr txBox="1"/>
            <p:nvPr/>
          </p:nvSpPr>
          <p:spPr>
            <a:xfrm>
              <a:off x="3311184" y="2932637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rPr>
                <a:t>Contract #403</a:t>
              </a:r>
              <a:endParaRPr lang="en-US" sz="900" b="1" dirty="0">
                <a:solidFill>
                  <a:srgbClr val="00FF99"/>
                </a:solidFill>
                <a:latin typeface="Abadi" panose="020B0604020104020204" pitchFamily="34" charset="0"/>
                <a:cs typeface="Courier New" panose="020703090202050204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19D8103-61D3-4C1F-9631-4E8E7490D628}"/>
                </a:ext>
              </a:extLst>
            </p:cNvPr>
            <p:cNvGrpSpPr/>
            <p:nvPr/>
          </p:nvGrpSpPr>
          <p:grpSpPr>
            <a:xfrm>
              <a:off x="594281" y="2300789"/>
              <a:ext cx="2376057" cy="2350669"/>
              <a:chOff x="594281" y="2300789"/>
              <a:chExt cx="2376057" cy="2350669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18C7E5-D576-4EFD-9278-2DC61DF9F433}"/>
                  </a:ext>
                </a:extLst>
              </p:cNvPr>
              <p:cNvSpPr/>
              <p:nvPr/>
            </p:nvSpPr>
            <p:spPr>
              <a:xfrm>
                <a:off x="970954" y="2300789"/>
                <a:ext cx="1898728" cy="2091868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F2AFE2A-2BFE-4EE7-9739-351F48FE5766}"/>
                  </a:ext>
                </a:extLst>
              </p:cNvPr>
              <p:cNvSpPr txBox="1"/>
              <p:nvPr/>
            </p:nvSpPr>
            <p:spPr>
              <a:xfrm>
                <a:off x="1296027" y="2305395"/>
                <a:ext cx="135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Block #792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440686F-BA7F-4E5F-9168-15A38B83E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61" y="2687920"/>
                <a:ext cx="1722644" cy="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FEDD4E3-07C0-46AF-B0E2-5A44703DA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81" y="2987968"/>
                <a:ext cx="39798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81FF53-1153-4D0F-8AE0-DD6CC990CF89}"/>
                  </a:ext>
                </a:extLst>
              </p:cNvPr>
              <p:cNvSpPr txBox="1"/>
              <p:nvPr/>
            </p:nvSpPr>
            <p:spPr>
              <a:xfrm>
                <a:off x="875561" y="3247719"/>
                <a:ext cx="2093380" cy="106182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Elections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</a:t>
                </a:r>
                <a:r>
                  <a:rPr lang="en-US" sz="900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endParaRPr lang="en-US" sz="900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Vote(candidate)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...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0618715-5A16-4A82-8841-B23D64FE9683}"/>
                  </a:ext>
                </a:extLst>
              </p:cNvPr>
              <p:cNvSpPr txBox="1"/>
              <p:nvPr/>
            </p:nvSpPr>
            <p:spPr>
              <a:xfrm>
                <a:off x="875561" y="2934477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FF99"/>
                    </a:solidFill>
                    <a:latin typeface="Abadi" panose="020B0604020104020204" pitchFamily="34" charset="0"/>
                    <a:cs typeface="Courier New" panose="02070309020205020404" pitchFamily="49" charset="0"/>
                  </a:rPr>
                  <a:t>Contract #403</a:t>
                </a:r>
                <a:endParaRPr lang="en-US" sz="9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11827FB-FDF0-4586-A854-7438A94D4AF4}"/>
                  </a:ext>
                </a:extLst>
              </p:cNvPr>
              <p:cNvSpPr txBox="1"/>
              <p:nvPr/>
            </p:nvSpPr>
            <p:spPr>
              <a:xfrm>
                <a:off x="866294" y="4374459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1200" b="1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={}</a:t>
                </a:r>
                <a:endParaRPr lang="en-US" sz="9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D54B07-8658-46F1-BB89-DE5BED3D6EC0}"/>
                </a:ext>
              </a:extLst>
            </p:cNvPr>
            <p:cNvSpPr txBox="1"/>
            <p:nvPr/>
          </p:nvSpPr>
          <p:spPr>
            <a:xfrm>
              <a:off x="3308364" y="3763066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vote_count</a:t>
              </a:r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[17]=1</a:t>
              </a:r>
              <a:endParaRPr lang="en-US" sz="9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82" name="Graphic 81" descr="Crown with solid fill">
            <a:extLst>
              <a:ext uri="{FF2B5EF4-FFF2-40B4-BE49-F238E27FC236}">
                <a16:creationId xmlns:a16="http://schemas.microsoft.com/office/drawing/2014/main" id="{7FBB8EEF-9567-48A9-A13A-93E2DB4FC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9008" y="5011098"/>
            <a:ext cx="400110" cy="400110"/>
          </a:xfrm>
          <a:prstGeom prst="rect">
            <a:avLst/>
          </a:prstGeom>
        </p:spPr>
      </p:pic>
      <p:pic>
        <p:nvPicPr>
          <p:cNvPr id="83" name="Graphic 82" descr="Server with solid fill">
            <a:extLst>
              <a:ext uri="{FF2B5EF4-FFF2-40B4-BE49-F238E27FC236}">
                <a16:creationId xmlns:a16="http://schemas.microsoft.com/office/drawing/2014/main" id="{F9C780E7-CB04-4916-80B5-816864235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838" y="6314734"/>
            <a:ext cx="356280" cy="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672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3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Ethereum Blockchain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F55A71D-EA53-44D7-9020-CF19A9BE443F}"/>
              </a:ext>
            </a:extLst>
          </p:cNvPr>
          <p:cNvSpPr txBox="1"/>
          <p:nvPr/>
        </p:nvSpPr>
        <p:spPr>
          <a:xfrm>
            <a:off x="838200" y="1413304"/>
            <a:ext cx="1032748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Model: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public state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contains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smart contracts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Each contract has its own public state and its own set of rules.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2. Anyone can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update the state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as follows: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Deploy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new smart contract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(that implements a DAPP).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Update the state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of any smart contract by a function call.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8BE94-B09F-4D11-9AA7-B3B8CC847CDD}"/>
              </a:ext>
            </a:extLst>
          </p:cNvPr>
          <p:cNvSpPr txBox="1"/>
          <p:nvPr/>
        </p:nvSpPr>
        <p:spPr>
          <a:xfrm>
            <a:off x="838200" y="4693926"/>
            <a:ext cx="9555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consensus protocol allows to reach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consensus over the state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28BF9-ACA1-4F75-A0D1-DDDD88CC9DFF}"/>
              </a:ext>
            </a:extLst>
          </p:cNvPr>
          <p:cNvSpPr txBox="1"/>
          <p:nvPr/>
        </p:nvSpPr>
        <p:spPr>
          <a:xfrm>
            <a:off x="838200" y="5565808"/>
            <a:ext cx="9555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Function calls cost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Ether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, which is paid to the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block creator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0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065D8-C1A5-49FD-9F46-8F210D3517B9}"/>
              </a:ext>
            </a:extLst>
          </p:cNvPr>
          <p:cNvSpPr txBox="1"/>
          <p:nvPr/>
        </p:nvSpPr>
        <p:spPr>
          <a:xfrm>
            <a:off x="441297" y="1581889"/>
            <a:ext cx="3630433" cy="4862870"/>
          </a:xfrm>
          <a:prstGeom prst="rect">
            <a:avLst/>
          </a:prstGeom>
          <a:noFill/>
          <a:ln w="38100">
            <a:solidFill>
              <a:srgbClr val="CCCCFF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WWW Miracle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Pretty and simple HTML webpages, funny cat videos over email and the first online videogames.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Resources are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minimal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and rarely of any significance. Trust is shared among fellow geeks.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22264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 New Web?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FE2B6-443E-42DA-BED0-2A8A58C1439B}"/>
              </a:ext>
            </a:extLst>
          </p:cNvPr>
          <p:cNvSpPr txBox="1"/>
          <p:nvPr/>
        </p:nvSpPr>
        <p:spPr>
          <a:xfrm>
            <a:off x="4281445" y="1581889"/>
            <a:ext cx="3630433" cy="4862870"/>
          </a:xfrm>
          <a:prstGeom prst="rect">
            <a:avLst/>
          </a:prstGeom>
          <a:noFill/>
          <a:ln w="38100">
            <a:solidFill>
              <a:srgbClr val="FF9966"/>
            </a:solidFill>
          </a:ln>
        </p:spPr>
        <p:txBody>
          <a:bodyPr wrap="square" lIns="182880" tIns="91440" bIns="9144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Big Tech Oligopoly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Greater, more participative and immersive, user experience. Social media, user-generated content, etc.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Resources and trust centered in a </a:t>
            </a:r>
            <a:r>
              <a:rPr lang="en-US" sz="2000" dirty="0">
                <a:solidFill>
                  <a:srgbClr val="FF9966"/>
                </a:solidFill>
                <a:latin typeface="Abadi" panose="020B0604020104020204" pitchFamily="34" charset="0"/>
              </a:rPr>
              <a:t>few large power centers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00D3D-4FC0-4AA1-AACF-03E8B2BE3003}"/>
              </a:ext>
            </a:extLst>
          </p:cNvPr>
          <p:cNvSpPr txBox="1"/>
          <p:nvPr/>
        </p:nvSpPr>
        <p:spPr>
          <a:xfrm>
            <a:off x="1462377" y="1212557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Web 1.0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7A0FE-6D7C-4DA5-9DD4-2D87598BAEDA}"/>
              </a:ext>
            </a:extLst>
          </p:cNvPr>
          <p:cNvSpPr txBox="1"/>
          <p:nvPr/>
        </p:nvSpPr>
        <p:spPr>
          <a:xfrm>
            <a:off x="5301863" y="1190644"/>
            <a:ext cx="158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9966"/>
                </a:solidFill>
                <a:latin typeface="Abadi" panose="020B0604020104020204" pitchFamily="34" charset="0"/>
              </a:rPr>
              <a:t>Web 2.0</a:t>
            </a:r>
            <a:endParaRPr lang="en-US" dirty="0">
              <a:solidFill>
                <a:srgbClr val="FF9966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F52E65-1C1E-4C2C-AE4D-551C4DAD0E00}"/>
              </a:ext>
            </a:extLst>
          </p:cNvPr>
          <p:cNvGrpSpPr/>
          <p:nvPr/>
        </p:nvGrpSpPr>
        <p:grpSpPr>
          <a:xfrm>
            <a:off x="8121594" y="1190644"/>
            <a:ext cx="3630433" cy="5254115"/>
            <a:chOff x="8121594" y="2055047"/>
            <a:chExt cx="3630433" cy="52541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36088-DEAC-4B76-B52A-823F465C1682}"/>
                </a:ext>
              </a:extLst>
            </p:cNvPr>
            <p:cNvSpPr txBox="1"/>
            <p:nvPr/>
          </p:nvSpPr>
          <p:spPr>
            <a:xfrm>
              <a:off x="8121594" y="2446292"/>
              <a:ext cx="3630433" cy="4862870"/>
            </a:xfrm>
            <a:prstGeom prst="rect">
              <a:avLst/>
            </a:prstGeom>
            <a:noFill/>
            <a:ln w="38100">
              <a:solidFill>
                <a:srgbClr val="00FF99"/>
              </a:solidFill>
            </a:ln>
          </p:spPr>
          <p:txBody>
            <a:bodyPr wrap="square" lIns="182880" tIns="91440" bIns="9144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Decentralized Utopia</a:t>
              </a:r>
            </a:p>
            <a:p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Abadi" panose="020B0604020104020204" pitchFamily="34" charset="0"/>
                </a:rPr>
                <a:t>More openness, transparency, privacy and decentralized trust. </a:t>
              </a:r>
            </a:p>
            <a:p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endParaRPr>
            </a:p>
            <a:p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Resources are </a:t>
              </a:r>
              <a:r>
                <a:rPr lang="en-US" sz="2000" dirty="0">
                  <a:solidFill>
                    <a:srgbClr val="00FF99"/>
                  </a:solidFill>
                  <a:latin typeface="Abadi" panose="020B0604020104020204" pitchFamily="34" charset="0"/>
                </a:rPr>
                <a:t>decentralized</a:t>
              </a:r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 and trust is derived by </a:t>
              </a:r>
              <a:r>
                <a:rPr lang="en-US" sz="2000" dirty="0">
                  <a:solidFill>
                    <a:srgbClr val="00FF99"/>
                  </a:solidFill>
                  <a:latin typeface="Abadi" panose="020B0604020104020204" pitchFamily="34" charset="0"/>
                </a:rPr>
                <a:t>cryptographic protocols</a:t>
              </a:r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.</a:t>
              </a:r>
            </a:p>
            <a:p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25E101-267E-4B74-94D9-001AC27B713B}"/>
                </a:ext>
              </a:extLst>
            </p:cNvPr>
            <p:cNvSpPr txBox="1"/>
            <p:nvPr/>
          </p:nvSpPr>
          <p:spPr>
            <a:xfrm>
              <a:off x="9141349" y="2055047"/>
              <a:ext cx="1588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FF99"/>
                  </a:solidFill>
                  <a:latin typeface="Abadi" panose="020B0604020104020204" pitchFamily="34" charset="0"/>
                </a:rPr>
                <a:t>Web 3.0</a:t>
              </a:r>
              <a:endParaRPr lang="en-US" dirty="0">
                <a:solidFill>
                  <a:srgbClr val="00FF99"/>
                </a:solidFill>
              </a:endParaRPr>
            </a:p>
          </p:txBody>
        </p:sp>
      </p:grpSp>
      <p:pic>
        <p:nvPicPr>
          <p:cNvPr id="9" name="Graphic 8" descr="Network with solid fill">
            <a:extLst>
              <a:ext uri="{FF2B5EF4-FFF2-40B4-BE49-F238E27FC236}">
                <a16:creationId xmlns:a16="http://schemas.microsoft.com/office/drawing/2014/main" id="{FCCC1FFD-1C7A-CED8-08C5-B41E5B36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5675" y="4706994"/>
            <a:ext cx="1190569" cy="1190569"/>
          </a:xfrm>
          <a:prstGeom prst="rect">
            <a:avLst/>
          </a:prstGeom>
        </p:spPr>
      </p:pic>
      <p:pic>
        <p:nvPicPr>
          <p:cNvPr id="12" name="Graphic 11" descr="Connections with solid fill">
            <a:extLst>
              <a:ext uri="{FF2B5EF4-FFF2-40B4-BE49-F238E27FC236}">
                <a16:creationId xmlns:a16="http://schemas.microsoft.com/office/drawing/2014/main" id="{3DAEBBE6-E2B0-1B1F-61AD-909ED6149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6432" y="4706994"/>
            <a:ext cx="1369182" cy="1369182"/>
          </a:xfrm>
          <a:prstGeom prst="rect">
            <a:avLst/>
          </a:prstGeom>
        </p:spPr>
      </p:pic>
      <p:pic>
        <p:nvPicPr>
          <p:cNvPr id="21" name="Graphic 20" descr="World with solid fill">
            <a:extLst>
              <a:ext uri="{FF2B5EF4-FFF2-40B4-BE49-F238E27FC236}">
                <a16:creationId xmlns:a16="http://schemas.microsoft.com/office/drawing/2014/main" id="{4B60A306-80DA-D331-B48D-385AC5663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6386" y="4771390"/>
            <a:ext cx="1133477" cy="11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17130-7E69-4A1B-BA01-441A2B3DEA21}"/>
              </a:ext>
            </a:extLst>
          </p:cNvPr>
          <p:cNvSpPr txBox="1"/>
          <p:nvPr/>
        </p:nvSpPr>
        <p:spPr>
          <a:xfrm>
            <a:off x="899615" y="4848711"/>
            <a:ext cx="9752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Encrypt messages based on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mathematical puzzle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Trust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that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the puzzle is hard to solve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E4E452-F73C-48CB-9A26-8C69E9347D4A}"/>
              </a:ext>
            </a:extLst>
          </p:cNvPr>
          <p:cNvSpPr txBox="1">
            <a:spLocks/>
          </p:cNvSpPr>
          <p:nvPr/>
        </p:nvSpPr>
        <p:spPr>
          <a:xfrm>
            <a:off x="838200" y="1443303"/>
            <a:ext cx="10515600" cy="1504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Can we build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trusted communication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in an </a:t>
            </a:r>
            <a:r>
              <a:rPr lang="en-US" dirty="0">
                <a:solidFill>
                  <a:srgbClr val="FF6600"/>
                </a:solidFill>
                <a:latin typeface="Abadi" panose="020B0604020104020204" pitchFamily="34" charset="0"/>
              </a:rPr>
              <a:t>untrusted channel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2CE82-61F0-463C-B40B-3BC13FA98F52}"/>
              </a:ext>
            </a:extLst>
          </p:cNvPr>
          <p:cNvSpPr txBox="1"/>
          <p:nvPr/>
        </p:nvSpPr>
        <p:spPr>
          <a:xfrm>
            <a:off x="899615" y="980957"/>
            <a:ext cx="6322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Cryptography, since ancient times: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52C31E-3802-47CB-88D7-E58EAFDCD5DD}"/>
              </a:ext>
            </a:extLst>
          </p:cNvPr>
          <p:cNvGrpSpPr/>
          <p:nvPr/>
        </p:nvGrpSpPr>
        <p:grpSpPr>
          <a:xfrm>
            <a:off x="6001034" y="3258155"/>
            <a:ext cx="4407408" cy="931460"/>
            <a:chOff x="5775846" y="3483343"/>
            <a:chExt cx="4407408" cy="931460"/>
          </a:xfrm>
        </p:grpSpPr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731B4D7F-B18F-4585-B745-FB686E862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75846" y="3500403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Female Profile with solid fill">
              <a:extLst>
                <a:ext uri="{FF2B5EF4-FFF2-40B4-BE49-F238E27FC236}">
                  <a16:creationId xmlns:a16="http://schemas.microsoft.com/office/drawing/2014/main" id="{7C9B081E-FCE7-4EEF-9884-F8D33B14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8854" y="3483343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253F79-ABE1-4D58-A381-F2644ABC9E16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6690246" y="3940543"/>
              <a:ext cx="2578608" cy="17060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Devil face with solid fill with solid fill">
              <a:extLst>
                <a:ext uri="{FF2B5EF4-FFF2-40B4-BE49-F238E27FC236}">
                  <a16:creationId xmlns:a16="http://schemas.microsoft.com/office/drawing/2014/main" id="{C141F941-FE8E-41E9-9D88-8B036866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0280" y="3600811"/>
              <a:ext cx="618540" cy="618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70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The Project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14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Hands-On Tutorial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001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F9E635-B2B3-4F02-A3D5-181C958E123C}"/>
              </a:ext>
            </a:extLst>
          </p:cNvPr>
          <p:cNvSpPr txBox="1">
            <a:spLocks/>
          </p:cNvSpPr>
          <p:nvPr/>
        </p:nvSpPr>
        <p:spPr>
          <a:xfrm>
            <a:off x="838200" y="363207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Tutorial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2BC7B-1A68-462C-855A-6D321CF84D68}"/>
              </a:ext>
            </a:extLst>
          </p:cNvPr>
          <p:cNvSpPr txBox="1"/>
          <p:nvPr/>
        </p:nvSpPr>
        <p:spPr>
          <a:xfrm>
            <a:off x="838200" y="1370431"/>
            <a:ext cx="11149013" cy="325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1. Last few things to know.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2. Get familiar with useful tools.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3. Deploy and test a simple “Hello World” contract.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4. Implement a smart contract for elections.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5. Experiment (if time permits).</a:t>
            </a:r>
          </a:p>
        </p:txBody>
      </p:sp>
    </p:spTree>
    <p:extLst>
      <p:ext uri="{BB962C8B-B14F-4D97-AF65-F5344CB8AC3E}">
        <p14:creationId xmlns:p14="http://schemas.microsoft.com/office/powerpoint/2010/main" val="29670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Writing Smart Contracts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47853" y="1356151"/>
            <a:ext cx="11149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AE6FD"/>
                </a:solidFill>
                <a:latin typeface="Abadi" panose="020B0604020104020204" pitchFamily="34" charset="0"/>
              </a:rPr>
              <a:t>Solidity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is a programming language for writing contracts.</a:t>
            </a:r>
          </a:p>
          <a:p>
            <a:r>
              <a:rPr lang="en-US" sz="2400" dirty="0">
                <a:solidFill>
                  <a:srgbClr val="7AE6FD"/>
                </a:solidFill>
                <a:latin typeface="Abadi" panose="020B0604020104020204" pitchFamily="34" charset="0"/>
              </a:rPr>
              <a:t>Remix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is a web IDE for writing, testing and deploying smart contracts.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D77992-7A23-4C55-A274-E8CDA399C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247" y="2971456"/>
            <a:ext cx="4598066" cy="29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4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Accounts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5CAF25-E715-4836-89FF-8F0D02546E6E}"/>
              </a:ext>
            </a:extLst>
          </p:cNvPr>
          <p:cNvGrpSpPr/>
          <p:nvPr/>
        </p:nvGrpSpPr>
        <p:grpSpPr>
          <a:xfrm>
            <a:off x="838199" y="4115585"/>
            <a:ext cx="11149013" cy="2462174"/>
            <a:chOff x="838199" y="4361248"/>
            <a:chExt cx="11149013" cy="24621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6F76D1-9E60-40F8-AA26-4F023A007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98"/>
            <a:stretch/>
          </p:blipFill>
          <p:spPr>
            <a:xfrm>
              <a:off x="3230077" y="5124232"/>
              <a:ext cx="5731846" cy="16991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CDF3A-FBD8-4750-A017-F75EA22848CC}"/>
                </a:ext>
              </a:extLst>
            </p:cNvPr>
            <p:cNvSpPr txBox="1"/>
            <p:nvPr/>
          </p:nvSpPr>
          <p:spPr>
            <a:xfrm>
              <a:off x="838199" y="4361248"/>
              <a:ext cx="111490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Any account has an address and a balance.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F22FD-AA57-4038-BE45-47AF8F8B531C}"/>
              </a:ext>
            </a:extLst>
          </p:cNvPr>
          <p:cNvGrpSpPr/>
          <p:nvPr/>
        </p:nvGrpSpPr>
        <p:grpSpPr>
          <a:xfrm>
            <a:off x="838200" y="1184699"/>
            <a:ext cx="11149013" cy="2553341"/>
            <a:chOff x="838200" y="1184699"/>
            <a:chExt cx="11149013" cy="25533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435EDC-D233-470D-80B7-97ED66825255}"/>
                </a:ext>
              </a:extLst>
            </p:cNvPr>
            <p:cNvSpPr txBox="1"/>
            <p:nvPr/>
          </p:nvSpPr>
          <p:spPr>
            <a:xfrm>
              <a:off x="838200" y="1184699"/>
              <a:ext cx="111490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The Ethereum network allows accounts of two types:</a:t>
              </a:r>
            </a:p>
          </p:txBody>
        </p:sp>
        <p:pic>
          <p:nvPicPr>
            <p:cNvPr id="10" name="Graphic 9" descr="Contract with solid fill">
              <a:extLst>
                <a:ext uri="{FF2B5EF4-FFF2-40B4-BE49-F238E27FC236}">
                  <a16:creationId xmlns:a16="http://schemas.microsoft.com/office/drawing/2014/main" id="{568CF0A5-90CB-4E67-965B-21207801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20946" y="2049331"/>
              <a:ext cx="1279668" cy="1279668"/>
            </a:xfrm>
            <a:prstGeom prst="rect">
              <a:avLst/>
            </a:prstGeom>
          </p:spPr>
        </p:pic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390FB079-D5DF-454C-A196-35DB79EA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4731" y="2049331"/>
              <a:ext cx="1279668" cy="12796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FD136B-25F5-4D0E-B57A-AABD319DD47D}"/>
                </a:ext>
              </a:extLst>
            </p:cNvPr>
            <p:cNvSpPr txBox="1"/>
            <p:nvPr/>
          </p:nvSpPr>
          <p:spPr>
            <a:xfrm>
              <a:off x="3829997" y="3308341"/>
              <a:ext cx="8091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FFFF"/>
                  </a:solidFill>
                  <a:latin typeface="Abadi" panose="020B0604020104020204" pitchFamily="34" charset="0"/>
                </a:rPr>
                <a:t>Users</a:t>
              </a:r>
              <a:endParaRPr lang="en-US" sz="2000" dirty="0">
                <a:solidFill>
                  <a:srgbClr val="00FF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314908-99E7-485C-B508-257D1BB4E012}"/>
                </a:ext>
              </a:extLst>
            </p:cNvPr>
            <p:cNvSpPr txBox="1"/>
            <p:nvPr/>
          </p:nvSpPr>
          <p:spPr>
            <a:xfrm>
              <a:off x="7348416" y="3337930"/>
              <a:ext cx="1988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FFFF"/>
                  </a:solidFill>
                  <a:latin typeface="Abadi" panose="020B0604020104020204" pitchFamily="34" charset="0"/>
                </a:rPr>
                <a:t>Smart Contracts</a:t>
              </a:r>
              <a:endParaRPr lang="en-US" sz="2000" dirty="0"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Contracts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38200" y="1370431"/>
            <a:ext cx="1114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Any smart contract on Ethereum is an instance of a contract class.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A3B5D-26C1-4CB6-B005-E4BCEBDA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27" y="2305189"/>
            <a:ext cx="5534539" cy="271505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AFAD960-7178-4845-95D6-11F041E525A2}"/>
              </a:ext>
            </a:extLst>
          </p:cNvPr>
          <p:cNvGrpSpPr/>
          <p:nvPr/>
        </p:nvGrpSpPr>
        <p:grpSpPr>
          <a:xfrm>
            <a:off x="523734" y="2551872"/>
            <a:ext cx="2601603" cy="646331"/>
            <a:chOff x="523734" y="2374448"/>
            <a:chExt cx="260160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C2AEA-C8FF-44F1-8AA7-AC26260BC6D7}"/>
                </a:ext>
              </a:extLst>
            </p:cNvPr>
            <p:cNvSpPr txBox="1"/>
            <p:nvPr/>
          </p:nvSpPr>
          <p:spPr>
            <a:xfrm>
              <a:off x="523734" y="2374448"/>
              <a:ext cx="18373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member fields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(the state)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1E70D8-2A03-4940-BC70-CC351BDC31E0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06" y="2697613"/>
              <a:ext cx="869331" cy="13850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8F0BA9-D386-4E00-A2F5-1D567FDE54E7}"/>
              </a:ext>
            </a:extLst>
          </p:cNvPr>
          <p:cNvGrpSpPr/>
          <p:nvPr/>
        </p:nvGrpSpPr>
        <p:grpSpPr>
          <a:xfrm>
            <a:off x="6412706" y="3116316"/>
            <a:ext cx="4259843" cy="646331"/>
            <a:chOff x="6412706" y="2938892"/>
            <a:chExt cx="425984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5606B-0A9E-4972-81CC-13A7321F49B6}"/>
                </a:ext>
              </a:extLst>
            </p:cNvPr>
            <p:cNvSpPr txBox="1"/>
            <p:nvPr/>
          </p:nvSpPr>
          <p:spPr>
            <a:xfrm>
              <a:off x="9101351" y="2938892"/>
              <a:ext cx="15711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a constructor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(optional)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A34872-B464-479D-B9B9-2E5A86C6AF29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412706" y="3262058"/>
              <a:ext cx="2688645" cy="88467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26964C-C845-4A30-AD0B-7D9A95DF5CAD}"/>
              </a:ext>
            </a:extLst>
          </p:cNvPr>
          <p:cNvGrpSpPr/>
          <p:nvPr/>
        </p:nvGrpSpPr>
        <p:grpSpPr>
          <a:xfrm>
            <a:off x="325179" y="4379645"/>
            <a:ext cx="3100409" cy="819023"/>
            <a:chOff x="325179" y="4202221"/>
            <a:chExt cx="3100409" cy="8190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ACA9B9-394B-41B0-9AE4-582C9E3C1C79}"/>
                </a:ext>
              </a:extLst>
            </p:cNvPr>
            <p:cNvSpPr txBox="1"/>
            <p:nvPr/>
          </p:nvSpPr>
          <p:spPr>
            <a:xfrm>
              <a:off x="325179" y="4374913"/>
              <a:ext cx="19942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member functions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(the rules)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056654-A6B8-480A-94A8-92AF2CCD2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949" y="4202221"/>
              <a:ext cx="982639" cy="25377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4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Transactions on Ethereum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38200" y="1193008"/>
            <a:ext cx="111490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Types of transactions: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transfer of Ether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from one account to another.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deployment of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new contract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deployment.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function call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to an existing contract.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58673-694A-47B8-94B3-FE8A5B22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16" y="3090728"/>
            <a:ext cx="10106167" cy="28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63207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Gas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38200" y="1193008"/>
            <a:ext cx="11149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Function calls cost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gas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cost is determined by the consumption of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computation time and memory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0C9A12-E6D9-49D1-91B4-CEB69DAAF24E}"/>
              </a:ext>
            </a:extLst>
          </p:cNvPr>
          <p:cNvGrpSpPr/>
          <p:nvPr/>
        </p:nvGrpSpPr>
        <p:grpSpPr>
          <a:xfrm>
            <a:off x="1829932" y="2511508"/>
            <a:ext cx="8532136" cy="1283732"/>
            <a:chOff x="1364776" y="4381260"/>
            <a:chExt cx="8532136" cy="12837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2A1C61-581B-40B7-8337-5CD0F97C5727}"/>
                </a:ext>
              </a:extLst>
            </p:cNvPr>
            <p:cNvGrpSpPr/>
            <p:nvPr/>
          </p:nvGrpSpPr>
          <p:grpSpPr>
            <a:xfrm>
              <a:off x="5764051" y="4381260"/>
              <a:ext cx="4132861" cy="1283732"/>
              <a:chOff x="2652354" y="4381260"/>
              <a:chExt cx="4132861" cy="128373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6EE1923-C08A-4BA2-8E6E-ED2D11BB4179}"/>
                  </a:ext>
                </a:extLst>
              </p:cNvPr>
              <p:cNvGrpSpPr/>
              <p:nvPr/>
            </p:nvGrpSpPr>
            <p:grpSpPr>
              <a:xfrm>
                <a:off x="2652354" y="4381260"/>
                <a:ext cx="1769376" cy="1283732"/>
                <a:chOff x="2652354" y="4381260"/>
                <a:chExt cx="1769376" cy="1283732"/>
              </a:xfrm>
            </p:grpSpPr>
            <p:pic>
              <p:nvPicPr>
                <p:cNvPr id="7" name="Graphic 6" descr="Server with solid fill">
                  <a:extLst>
                    <a:ext uri="{FF2B5EF4-FFF2-40B4-BE49-F238E27FC236}">
                      <a16:creationId xmlns:a16="http://schemas.microsoft.com/office/drawing/2014/main" id="{CC9CE74E-ED14-4F08-976E-8406472C9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9842" y="43812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E83955A-5AD0-4F34-99FF-B1D288C16ADD}"/>
                    </a:ext>
                  </a:extLst>
                </p:cNvPr>
                <p:cNvSpPr txBox="1"/>
                <p:nvPr/>
              </p:nvSpPr>
              <p:spPr>
                <a:xfrm>
                  <a:off x="2652354" y="5295660"/>
                  <a:ext cx="1769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time </a:t>
                  </a:r>
                  <a:r>
                    <a:rPr lang="en-US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+</a:t>
                  </a:r>
                  <a:r>
                    <a:rPr lang="en-US" sz="1800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 memory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AF6C04-FFDB-439A-824D-816045F8575C}"/>
                  </a:ext>
                </a:extLst>
              </p:cNvPr>
              <p:cNvGrpSpPr/>
              <p:nvPr/>
            </p:nvGrpSpPr>
            <p:grpSpPr>
              <a:xfrm>
                <a:off x="5870815" y="4381260"/>
                <a:ext cx="914400" cy="1283732"/>
                <a:chOff x="5870815" y="4381260"/>
                <a:chExt cx="914400" cy="1283732"/>
              </a:xfrm>
            </p:grpSpPr>
            <p:pic>
              <p:nvPicPr>
                <p:cNvPr id="3" name="Graphic 2" descr="Fuel with solid fill">
                  <a:extLst>
                    <a:ext uri="{FF2B5EF4-FFF2-40B4-BE49-F238E27FC236}">
                      <a16:creationId xmlns:a16="http://schemas.microsoft.com/office/drawing/2014/main" id="{07938BC1-C718-401E-B24D-91CA315374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0815" y="43812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CD44CF-CC90-4BF3-9840-2C643C2D4C7C}"/>
                    </a:ext>
                  </a:extLst>
                </p:cNvPr>
                <p:cNvSpPr txBox="1"/>
                <p:nvPr/>
              </p:nvSpPr>
              <p:spPr>
                <a:xfrm>
                  <a:off x="5968908" y="5295660"/>
                  <a:ext cx="5680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gas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14" name="Equals 13">
                <a:extLst>
                  <a:ext uri="{FF2B5EF4-FFF2-40B4-BE49-F238E27FC236}">
                    <a16:creationId xmlns:a16="http://schemas.microsoft.com/office/drawing/2014/main" id="{E032CAAA-DB53-496E-B623-6E07E46AC47A}"/>
                  </a:ext>
                </a:extLst>
              </p:cNvPr>
              <p:cNvSpPr/>
              <p:nvPr/>
            </p:nvSpPr>
            <p:spPr>
              <a:xfrm>
                <a:off x="4658578" y="4442510"/>
                <a:ext cx="627797" cy="791899"/>
              </a:xfrm>
              <a:prstGeom prst="mathEqual">
                <a:avLst>
                  <a:gd name="adj1" fmla="val 14903"/>
                  <a:gd name="adj2" fmla="val 13483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Equals 15">
              <a:extLst>
                <a:ext uri="{FF2B5EF4-FFF2-40B4-BE49-F238E27FC236}">
                  <a16:creationId xmlns:a16="http://schemas.microsoft.com/office/drawing/2014/main" id="{1B155831-93B1-4432-948A-3596E988C329}"/>
                </a:ext>
              </a:extLst>
            </p:cNvPr>
            <p:cNvSpPr/>
            <p:nvPr/>
          </p:nvSpPr>
          <p:spPr>
            <a:xfrm>
              <a:off x="4715451" y="4442509"/>
              <a:ext cx="627797" cy="791899"/>
            </a:xfrm>
            <a:prstGeom prst="mathEqual">
              <a:avLst>
                <a:gd name="adj1" fmla="val 14903"/>
                <a:gd name="adj2" fmla="val 13483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C86F5-5511-4039-83D6-FCDD06E99A2A}"/>
                </a:ext>
              </a:extLst>
            </p:cNvPr>
            <p:cNvSpPr txBox="1"/>
            <p:nvPr/>
          </p:nvSpPr>
          <p:spPr>
            <a:xfrm>
              <a:off x="1364776" y="4653792"/>
              <a:ext cx="29265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Contract.Func</a:t>
              </a:r>
              <a:r>
                <a:rPr lang="en-US" sz="2400" b="1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7FD33DE-1A7B-4D3D-9DB3-F322E133FF56}"/>
              </a:ext>
            </a:extLst>
          </p:cNvPr>
          <p:cNvSpPr txBox="1"/>
          <p:nvPr/>
        </p:nvSpPr>
        <p:spPr>
          <a:xfrm>
            <a:off x="838200" y="4329315"/>
            <a:ext cx="1114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price per gas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is determined by the sender of the call.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A732E-7B99-4312-BC46-CFB838C38C48}"/>
              </a:ext>
            </a:extLst>
          </p:cNvPr>
          <p:cNvGrpSpPr/>
          <p:nvPr/>
        </p:nvGrpSpPr>
        <p:grpSpPr>
          <a:xfrm>
            <a:off x="2714764" y="5188575"/>
            <a:ext cx="7028886" cy="1283732"/>
            <a:chOff x="3898925" y="5127420"/>
            <a:chExt cx="7028886" cy="1283732"/>
          </a:xfrm>
        </p:grpSpPr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3BBADFB1-269D-493C-A078-677BC48ADAFB}"/>
                </a:ext>
              </a:extLst>
            </p:cNvPr>
            <p:cNvSpPr/>
            <p:nvPr/>
          </p:nvSpPr>
          <p:spPr>
            <a:xfrm>
              <a:off x="5595737" y="5229779"/>
              <a:ext cx="797106" cy="812041"/>
            </a:xfrm>
            <a:prstGeom prst="mathMultiply">
              <a:avLst>
                <a:gd name="adj1" fmla="val 13072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Tag with solid fill">
              <a:extLst>
                <a:ext uri="{FF2B5EF4-FFF2-40B4-BE49-F238E27FC236}">
                  <a16:creationId xmlns:a16="http://schemas.microsoft.com/office/drawing/2014/main" id="{2CF231ED-C344-43DC-AC71-F044D729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66207" y="5127420"/>
              <a:ext cx="914400" cy="9144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D8C579-E173-410B-80BA-CD524F2864C7}"/>
                </a:ext>
              </a:extLst>
            </p:cNvPr>
            <p:cNvGrpSpPr/>
            <p:nvPr/>
          </p:nvGrpSpPr>
          <p:grpSpPr>
            <a:xfrm>
              <a:off x="3898925" y="5127420"/>
              <a:ext cx="6561236" cy="1283732"/>
              <a:chOff x="3898925" y="5127420"/>
              <a:chExt cx="6561236" cy="128373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F6D01CA-9AE2-4524-94F2-88A0EB152FF2}"/>
                  </a:ext>
                </a:extLst>
              </p:cNvPr>
              <p:cNvGrpSpPr/>
              <p:nvPr/>
            </p:nvGrpSpPr>
            <p:grpSpPr>
              <a:xfrm>
                <a:off x="3898925" y="5127420"/>
                <a:ext cx="4819014" cy="1283732"/>
                <a:chOff x="5764051" y="4381260"/>
                <a:chExt cx="4819014" cy="128373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234D430-CDC7-47CF-9D79-56D3F5C74471}"/>
                    </a:ext>
                  </a:extLst>
                </p:cNvPr>
                <p:cNvGrpSpPr/>
                <p:nvPr/>
              </p:nvGrpSpPr>
              <p:grpSpPr>
                <a:xfrm>
                  <a:off x="5764051" y="4381260"/>
                  <a:ext cx="3750721" cy="1283732"/>
                  <a:chOff x="2652354" y="4381260"/>
                  <a:chExt cx="3750721" cy="1283732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FA43B8-2F9B-4701-8524-5D48A270CBFD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354" y="5295660"/>
                    <a:ext cx="176937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FFF00"/>
                        </a:solidFill>
                        <a:latin typeface="Abadi" panose="020B0604020104020204" pitchFamily="34" charset="0"/>
                      </a:rPr>
                      <a:t>p</a:t>
                    </a:r>
                    <a:r>
                      <a:rPr lang="en-US" sz="1800" dirty="0">
                        <a:solidFill>
                          <a:srgbClr val="FFFF00"/>
                        </a:solidFill>
                        <a:latin typeface="Abadi" panose="020B0604020104020204" pitchFamily="34" charset="0"/>
                      </a:rPr>
                      <a:t>rice per gas</a:t>
                    </a:r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90CCC12-33B1-42C1-87E4-8BD2BAE969C7}"/>
                      </a:ext>
                    </a:extLst>
                  </p:cNvPr>
                  <p:cNvGrpSpPr/>
                  <p:nvPr/>
                </p:nvGrpSpPr>
                <p:grpSpPr>
                  <a:xfrm>
                    <a:off x="5488675" y="4381260"/>
                    <a:ext cx="914400" cy="1283732"/>
                    <a:chOff x="5488675" y="4381260"/>
                    <a:chExt cx="914400" cy="1283732"/>
                  </a:xfrm>
                </p:grpSpPr>
                <p:pic>
                  <p:nvPicPr>
                    <p:cNvPr id="27" name="Graphic 26" descr="Fuel with solid fill">
                      <a:extLst>
                        <a:ext uri="{FF2B5EF4-FFF2-40B4-BE49-F238E27FC236}">
                          <a16:creationId xmlns:a16="http://schemas.microsoft.com/office/drawing/2014/main" id="{7F90BD3C-923C-4C6C-8D5B-3AC7708D4D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88675" y="4381260"/>
                      <a:ext cx="914400" cy="914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8661113F-3ABE-4276-9F40-8F2B93FD45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6768" y="5295660"/>
                      <a:ext cx="5680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00"/>
                          </a:solidFill>
                          <a:latin typeface="Abadi" panose="020B0604020104020204" pitchFamily="34" charset="0"/>
                        </a:rPr>
                        <a:t>gas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2" name="Equals 21">
                  <a:extLst>
                    <a:ext uri="{FF2B5EF4-FFF2-40B4-BE49-F238E27FC236}">
                      <a16:creationId xmlns:a16="http://schemas.microsoft.com/office/drawing/2014/main" id="{FC83A3F3-2E56-4FED-AF46-8B27E736855C}"/>
                    </a:ext>
                  </a:extLst>
                </p:cNvPr>
                <p:cNvSpPr/>
                <p:nvPr/>
              </p:nvSpPr>
              <p:spPr>
                <a:xfrm>
                  <a:off x="9955268" y="4522882"/>
                  <a:ext cx="627797" cy="791899"/>
                </a:xfrm>
                <a:prstGeom prst="mathEqual">
                  <a:avLst>
                    <a:gd name="adj1" fmla="val 14903"/>
                    <a:gd name="adj2" fmla="val 13483"/>
                  </a:avLst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5" name="Graphic 34" descr="Coins with solid fill">
                <a:extLst>
                  <a:ext uri="{FF2B5EF4-FFF2-40B4-BE49-F238E27FC236}">
                    <a16:creationId xmlns:a16="http://schemas.microsoft.com/office/drawing/2014/main" id="{770EFFA6-4336-491D-800D-2226BC388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45761" y="52077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CD397B-3D65-493B-B162-B8E9E76E98C9}"/>
                </a:ext>
              </a:extLst>
            </p:cNvPr>
            <p:cNvSpPr txBox="1"/>
            <p:nvPr/>
          </p:nvSpPr>
          <p:spPr>
            <a:xfrm>
              <a:off x="9158435" y="6041820"/>
              <a:ext cx="1769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FF00"/>
                  </a:solidFill>
                  <a:latin typeface="Abadi" panose="020B0604020104020204" pitchFamily="34" charset="0"/>
                </a:rPr>
                <a:t>txn</a:t>
              </a:r>
              <a:r>
                <a:rPr lang="en-US" dirty="0">
                  <a:solidFill>
                    <a:srgbClr val="FFFF00"/>
                  </a:solidFill>
                  <a:latin typeface="Abadi" panose="020B0604020104020204" pitchFamily="34" charset="0"/>
                </a:rPr>
                <a:t> fee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5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63207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Rinkeby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Testnet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DCA18-FF1E-4A5E-9FB2-5C2048CD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9" y="1233951"/>
            <a:ext cx="10290411" cy="50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87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551837"/>
            <a:ext cx="92076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badi" panose="020B0604020104020204" pitchFamily="34" charset="0"/>
              </a:rPr>
              <a:t>Resources for tutorial: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bit.ly/3rcIOtx</a:t>
            </a:r>
          </a:p>
        </p:txBody>
      </p:sp>
    </p:spTree>
    <p:extLst>
      <p:ext uri="{BB962C8B-B14F-4D97-AF65-F5344CB8AC3E}">
        <p14:creationId xmlns:p14="http://schemas.microsoft.com/office/powerpoint/2010/main" val="415785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22427</TotalTime>
  <Words>5042</Words>
  <Application>Microsoft Office PowerPoint</Application>
  <PresentationFormat>Widescreen</PresentationFormat>
  <Paragraphs>2135</Paragraphs>
  <Slides>104</Slides>
  <Notes>0</Notes>
  <HiddenSlides>55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Abadi</vt:lpstr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Crypto: from Julies Ceasar to Bored Apes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Decentralized Currency with Friends</vt:lpstr>
      <vt:lpstr>Decentralized Currency with Friends</vt:lpstr>
      <vt:lpstr>Decentralized Currency with Friends</vt:lpstr>
      <vt:lpstr>Decentralized Currency with Friends</vt:lpstr>
      <vt:lpstr>Decentralized Currency with Strangers</vt:lpstr>
      <vt:lpstr>Decentralized Currency with Strangers</vt:lpstr>
      <vt:lpstr>Decentralized Currency with Strangers</vt:lpstr>
      <vt:lpstr>PowerPoint Presentation</vt:lpstr>
      <vt:lpstr>Digital Currency with a Trusted Dictator</vt:lpstr>
      <vt:lpstr>Currency as a Consensus Problem</vt:lpstr>
      <vt:lpstr>PowerPoint Presentation</vt:lpstr>
      <vt:lpstr>The Blockchain Solution</vt:lpstr>
      <vt:lpstr>The Blockchain Solution</vt:lpstr>
      <vt:lpstr>Decentralized Currency with Strangers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PowerPoint Presentation</vt:lpstr>
      <vt:lpstr>Life Cycle on Blockchain</vt:lpstr>
      <vt:lpstr>PowerPoint Presentation</vt:lpstr>
      <vt:lpstr>Electing a Leader</vt:lpstr>
      <vt:lpstr>Proof of Work</vt:lpstr>
      <vt:lpstr>Proof of Work</vt:lpstr>
      <vt:lpstr>Proof of Work</vt:lpstr>
      <vt:lpstr>Proof of Work</vt:lpstr>
      <vt:lpstr>Proof of Work</vt:lpstr>
      <vt:lpstr>Life Cycle on Blockchain with PoW</vt:lpstr>
      <vt:lpstr>What if Leader is Malicious? </vt:lpstr>
      <vt:lpstr>What if Leader is Malicious? </vt:lpstr>
      <vt:lpstr>What if Leader is Malicious? </vt:lpstr>
      <vt:lpstr>What if Leader is Malicious? </vt:lpstr>
      <vt:lpstr>Distributed Power is Essential</vt:lpstr>
      <vt:lpstr>The 51% Attack</vt:lpstr>
      <vt:lpstr>Life Cycle on Blockchain with PoW</vt:lpstr>
      <vt:lpstr>Mining - Incentive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Consensus, Everywhere</vt:lpstr>
      <vt:lpstr>PowerPoint Presentation</vt:lpstr>
      <vt:lpstr>PowerPoint Presentation</vt:lpstr>
      <vt:lpstr>PowerPoint Presentation</vt:lpstr>
      <vt:lpstr>Elections via a Traditional Web App</vt:lpstr>
      <vt:lpstr>Elections via a Decentralized App (DAPP)</vt:lpstr>
      <vt:lpstr>Life of a Smart Contract</vt:lpstr>
      <vt:lpstr>Life of a Smart Contract</vt:lpstr>
      <vt:lpstr>Life of a Smart Contract</vt:lpstr>
      <vt:lpstr>Life of a Smart Contract</vt:lpstr>
      <vt:lpstr>The Ethereum Blockchain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Cryptography: from the Egyptian hieroglyphs to Satoshi’s Bitcoin</dc:title>
  <dc:creator>Tamer Mour</dc:creator>
  <cp:lastModifiedBy>Tamer Mour</cp:lastModifiedBy>
  <cp:revision>491</cp:revision>
  <dcterms:created xsi:type="dcterms:W3CDTF">2021-03-21T15:41:47Z</dcterms:created>
  <dcterms:modified xsi:type="dcterms:W3CDTF">2022-09-08T17:00:48Z</dcterms:modified>
</cp:coreProperties>
</file>